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embeddedFontLst>
    <p:embeddedFont>
      <p:font typeface="Hind Siliguri" panose="02000000000000000000" pitchFamily="2" charset="0"/>
      <p:regular r:id="rId53"/>
      <p:bold r:id="rId54"/>
    </p:embeddedFont>
    <p:embeddedFont>
      <p:font typeface="Impact" panose="020B0806030902050204" pitchFamily="34" charset="0"/>
      <p:regular r:id="rId55"/>
    </p:embeddedFont>
    <p:embeddedFont>
      <p:font typeface="Lato" panose="020F0502020204030203" pitchFamily="34" charset="0"/>
      <p:regular r:id="rId56"/>
      <p:bold r:id="rId57"/>
      <p:italic r:id="rId58"/>
      <p:boldItalic r:id="rId59"/>
    </p:embeddedFont>
    <p:embeddedFont>
      <p:font typeface="Nunito" pitchFamily="2" charset="0"/>
      <p:regular r:id="rId60"/>
      <p:bold r:id="rId61"/>
      <p:italic r:id="rId62"/>
      <p:boldItalic r:id="rId63"/>
    </p:embeddedFont>
    <p:embeddedFont>
      <p:font typeface="Nunito SemiBold" pitchFamily="2" charset="0"/>
      <p:regular r:id="rId64"/>
      <p:bold r:id="rId65"/>
      <p:italic r:id="rId66"/>
      <p:boldItalic r:id="rId67"/>
    </p:embeddedFont>
    <p:embeddedFont>
      <p:font typeface="Old Standard TT" panose="020B0604020202020204" charset="0"/>
      <p:regular r:id="rId68"/>
      <p:bold r:id="rId69"/>
      <p: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57227f154_0_2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57227f154_0_2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57227f154_9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57227f154_9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57227f154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57227f154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57227f154_9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57227f154_9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57227f154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57227f154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57227f154_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57227f154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57227f154_1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57227f154_1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57227f154_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57227f154_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57227f154_7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57227f154_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57227f154_7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57227f154_7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57227f154_0_2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57227f154_0_2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57227f154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57227f154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57227f154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57227f154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057227f154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057227f154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057227f154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057227f154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57227f154_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57227f154_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57227f154_1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057227f154_1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057227f154_7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057227f154_7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57227f154_7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057227f154_7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57227f154_7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57227f154_7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57227f154_7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57227f154_7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57227f15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57227f15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57227f154_1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57227f154_1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57227f154_7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57227f154_7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57227f154_1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57227f154_1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57227f154_1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057227f154_1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57227f154_7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057227f154_7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057227f154_7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057227f154_7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57227f154_7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57227f154_7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7227f154_7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57227f154_7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057227f154_7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057227f154_7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57227f154_7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57227f154_7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57227f15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57227f1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57227f154_7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57227f154_7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57227f154_1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57227f154_1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57227f154_7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57227f154_7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057227f154_7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057227f154_7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57227f154_7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57227f154_7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57227f154_7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57227f154_7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057227f154_7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057227f154_7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057227f154_7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057227f154_7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057227f154_0_2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057227f154_0_2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057227f154_0_2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057227f154_0_2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057227f154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057227f154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57227f154_0_2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057227f154_0_2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57227f154_0_2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57227f154_0_2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057227f154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057227f154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57227f154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57227f15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57227f154_9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57227f154_9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44250" y="1547075"/>
            <a:ext cx="8455500" cy="274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SzPts val="990"/>
              <a:buNone/>
            </a:pPr>
            <a:r>
              <a:rPr lang="en" sz="3000">
                <a:solidFill>
                  <a:schemeClr val="lt1"/>
                </a:solidFill>
                <a:latin typeface="Impact"/>
                <a:ea typeface="Impact"/>
                <a:cs typeface="Impact"/>
                <a:sym typeface="Impact"/>
              </a:rPr>
              <a:t>19AIE431: APPLIED CRYPTOGRAPHY</a:t>
            </a:r>
            <a:endParaRPr sz="3000">
              <a:solidFill>
                <a:schemeClr val="lt1"/>
              </a:solidFill>
              <a:latin typeface="Impact"/>
              <a:ea typeface="Impact"/>
              <a:cs typeface="Impact"/>
              <a:sym typeface="Impact"/>
            </a:endParaRPr>
          </a:p>
          <a:p>
            <a:pPr marL="0" lvl="0" indent="0" algn="ctr" rtl="0">
              <a:spcBef>
                <a:spcPts val="0"/>
              </a:spcBef>
              <a:spcAft>
                <a:spcPts val="0"/>
              </a:spcAft>
              <a:buSzPts val="990"/>
              <a:buNone/>
            </a:pPr>
            <a:endParaRPr sz="3000">
              <a:solidFill>
                <a:schemeClr val="lt1"/>
              </a:solidFill>
              <a:latin typeface="Impact"/>
              <a:ea typeface="Impact"/>
              <a:cs typeface="Impact"/>
              <a:sym typeface="Impact"/>
            </a:endParaRPr>
          </a:p>
          <a:p>
            <a:pPr marL="0" lvl="0" indent="0" algn="ctr" rtl="0">
              <a:spcBef>
                <a:spcPts val="0"/>
              </a:spcBef>
              <a:spcAft>
                <a:spcPts val="0"/>
              </a:spcAft>
              <a:buSzPts val="990"/>
              <a:buNone/>
            </a:pPr>
            <a:r>
              <a:rPr lang="en" sz="3000">
                <a:solidFill>
                  <a:schemeClr val="lt1"/>
                </a:solidFill>
                <a:latin typeface="Impact"/>
                <a:ea typeface="Impact"/>
                <a:cs typeface="Impact"/>
                <a:sym typeface="Impact"/>
              </a:rPr>
              <a:t>TEAM-14</a:t>
            </a:r>
            <a:endParaRPr sz="3000">
              <a:solidFill>
                <a:schemeClr val="lt1"/>
              </a:solidFill>
              <a:latin typeface="Impact"/>
              <a:ea typeface="Impact"/>
              <a:cs typeface="Impact"/>
              <a:sym typeface="Impact"/>
            </a:endParaRPr>
          </a:p>
          <a:p>
            <a:pPr marL="0" lvl="0" indent="0" algn="ctr" rtl="0">
              <a:spcBef>
                <a:spcPts val="0"/>
              </a:spcBef>
              <a:spcAft>
                <a:spcPts val="0"/>
              </a:spcAft>
              <a:buSzPts val="990"/>
              <a:buNone/>
            </a:pPr>
            <a:endParaRPr sz="3000">
              <a:solidFill>
                <a:schemeClr val="lt1"/>
              </a:solidFill>
              <a:latin typeface="Impact"/>
              <a:ea typeface="Impact"/>
              <a:cs typeface="Impact"/>
              <a:sym typeface="Impact"/>
            </a:endParaRPr>
          </a:p>
          <a:p>
            <a:pPr marL="0" lvl="0" indent="0" algn="ctr" rtl="0">
              <a:spcBef>
                <a:spcPts val="0"/>
              </a:spcBef>
              <a:spcAft>
                <a:spcPts val="0"/>
              </a:spcAft>
              <a:buSzPts val="990"/>
              <a:buNone/>
            </a:pPr>
            <a:r>
              <a:rPr lang="en" sz="3000" u="sng">
                <a:solidFill>
                  <a:schemeClr val="lt1"/>
                </a:solidFill>
                <a:latin typeface="Impact"/>
                <a:ea typeface="Impact"/>
                <a:cs typeface="Impact"/>
                <a:sym typeface="Impact"/>
              </a:rPr>
              <a:t>IMPLEMENTING BLOCKCHAIN IN PYTHON</a:t>
            </a:r>
            <a:endParaRPr sz="3000" u="sng">
              <a:solidFill>
                <a:schemeClr val="lt1"/>
              </a:solidFill>
              <a:latin typeface="Impact"/>
              <a:ea typeface="Impact"/>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22650" y="4375975"/>
            <a:ext cx="9189300" cy="56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300" b="1"/>
              <a:t>Source:</a:t>
            </a:r>
            <a:r>
              <a:rPr lang="en" sz="1300"/>
              <a:t>https://www.thomsonreuters.com/en-us/posts/tax-and-accounting/blockchain-impact-tax-and-accounting-industry/</a:t>
            </a:r>
            <a:endParaRPr sz="1300"/>
          </a:p>
        </p:txBody>
      </p:sp>
      <p:pic>
        <p:nvPicPr>
          <p:cNvPr id="115" name="Google Shape;115;p22"/>
          <p:cNvPicPr preferRelativeResize="0"/>
          <p:nvPr/>
        </p:nvPicPr>
        <p:blipFill>
          <a:blip r:embed="rId3">
            <a:alphaModFix/>
          </a:blip>
          <a:stretch>
            <a:fillRect/>
          </a:stretch>
        </p:blipFill>
        <p:spPr>
          <a:xfrm>
            <a:off x="1505014" y="849025"/>
            <a:ext cx="6133975" cy="3445449"/>
          </a:xfrm>
          <a:prstGeom prst="rect">
            <a:avLst/>
          </a:prstGeom>
          <a:noFill/>
          <a:ln w="19050" cap="flat" cmpd="sng">
            <a:solidFill>
              <a:schemeClr val="dk1"/>
            </a:solidFill>
            <a:prstDash val="solid"/>
            <a:round/>
            <a:headEnd type="none" w="sm" len="sm"/>
            <a:tailEnd type="none" w="sm" len="sm"/>
          </a:ln>
        </p:spPr>
      </p:pic>
      <p:sp>
        <p:nvSpPr>
          <p:cNvPr id="116" name="Google Shape;116;p22"/>
          <p:cNvSpPr txBox="1"/>
          <p:nvPr/>
        </p:nvSpPr>
        <p:spPr>
          <a:xfrm>
            <a:off x="503400" y="90425"/>
            <a:ext cx="8137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This example shows how the information moves through distributed ledgers in “blocks”, using money as an example.</a:t>
            </a:r>
            <a:endParaRPr sz="16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latin typeface="Nunito"/>
                <a:ea typeface="Nunito"/>
                <a:cs typeface="Nunito"/>
                <a:sym typeface="Nunito"/>
              </a:rPr>
              <a:t>Hashing</a:t>
            </a:r>
            <a:endParaRPr b="1">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body" idx="1"/>
          </p:nvPr>
        </p:nvSpPr>
        <p:spPr>
          <a:xfrm>
            <a:off x="311700" y="407650"/>
            <a:ext cx="8520600" cy="779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In simple words, mapping input data to one amongst a very large set of numbers is called hashing. </a:t>
            </a:r>
            <a:endParaRPr sz="1700">
              <a:latin typeface="Times New Roman"/>
              <a:ea typeface="Times New Roman"/>
              <a:cs typeface="Times New Roman"/>
              <a:sym typeface="Times New Roman"/>
            </a:endParaRPr>
          </a:p>
          <a:p>
            <a:pPr marL="0" lvl="0" indent="0" algn="l" rtl="0">
              <a:spcBef>
                <a:spcPts val="1200"/>
              </a:spcBef>
              <a:spcAft>
                <a:spcPts val="1200"/>
              </a:spcAft>
              <a:buNone/>
            </a:pPr>
            <a:endParaRPr sz="1700">
              <a:latin typeface="Times New Roman"/>
              <a:ea typeface="Times New Roman"/>
              <a:cs typeface="Times New Roman"/>
              <a:sym typeface="Times New Roman"/>
            </a:endParaRPr>
          </a:p>
        </p:txBody>
      </p:sp>
      <p:pic>
        <p:nvPicPr>
          <p:cNvPr id="127" name="Google Shape;127;p24"/>
          <p:cNvPicPr preferRelativeResize="0"/>
          <p:nvPr/>
        </p:nvPicPr>
        <p:blipFill>
          <a:blip r:embed="rId3">
            <a:alphaModFix/>
          </a:blip>
          <a:stretch>
            <a:fillRect/>
          </a:stretch>
        </p:blipFill>
        <p:spPr>
          <a:xfrm>
            <a:off x="2253574" y="1086650"/>
            <a:ext cx="4636851" cy="3357851"/>
          </a:xfrm>
          <a:prstGeom prst="rect">
            <a:avLst/>
          </a:prstGeom>
          <a:noFill/>
          <a:ln w="19050" cap="flat" cmpd="sng">
            <a:solidFill>
              <a:schemeClr val="dk2"/>
            </a:solidFill>
            <a:prstDash val="solid"/>
            <a:round/>
            <a:headEnd type="none" w="sm" len="sm"/>
            <a:tailEnd type="none" w="sm" len="sm"/>
          </a:ln>
        </p:spPr>
      </p:pic>
      <p:sp>
        <p:nvSpPr>
          <p:cNvPr id="128" name="Google Shape;128;p24"/>
          <p:cNvSpPr txBox="1"/>
          <p:nvPr/>
        </p:nvSpPr>
        <p:spPr>
          <a:xfrm>
            <a:off x="1774725" y="4483525"/>
            <a:ext cx="599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Source:</a:t>
            </a:r>
            <a:r>
              <a:rPr lang="en"/>
              <a:t> https://en.wikipedia.org/wiki/Cryptographic_hash_function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body" idx="1"/>
          </p:nvPr>
        </p:nvSpPr>
        <p:spPr>
          <a:xfrm>
            <a:off x="311700" y="407650"/>
            <a:ext cx="8520600" cy="41613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Just like encryption, an input is converted to a completely new entity.However, unlike encryption, the result may not be the same size the original data. </a:t>
            </a:r>
            <a:endParaRPr sz="1700">
              <a:latin typeface="Times New Roman"/>
              <a:ea typeface="Times New Roman"/>
              <a:cs typeface="Times New Roman"/>
              <a:sym typeface="Times New Roman"/>
            </a:endParaRPr>
          </a:p>
          <a:p>
            <a:pPr marL="457200" lvl="0" indent="0" algn="l" rtl="0">
              <a:spcBef>
                <a:spcPts val="1000"/>
              </a:spcBef>
              <a:spcAft>
                <a:spcPts val="0"/>
              </a:spcAft>
              <a:buNone/>
            </a:pPr>
            <a:r>
              <a:rPr lang="en" sz="1700" b="1">
                <a:latin typeface="Times New Roman"/>
                <a:ea typeface="Times New Roman"/>
                <a:cs typeface="Times New Roman"/>
                <a:sym typeface="Times New Roman"/>
              </a:rPr>
              <a:t>Ex: </a:t>
            </a:r>
            <a:r>
              <a:rPr lang="en" sz="1700">
                <a:latin typeface="Times New Roman"/>
                <a:ea typeface="Times New Roman"/>
                <a:cs typeface="Times New Roman"/>
                <a:sym typeface="Times New Roman"/>
              </a:rPr>
              <a:t>For input strings of any length, the </a:t>
            </a:r>
            <a:r>
              <a:rPr lang="en" sz="1700" b="1" i="1">
                <a:latin typeface="Times New Roman"/>
                <a:ea typeface="Times New Roman"/>
                <a:cs typeface="Times New Roman"/>
                <a:sym typeface="Times New Roman"/>
              </a:rPr>
              <a:t>SHA-256</a:t>
            </a:r>
            <a:r>
              <a:rPr lang="en" sz="1700">
                <a:latin typeface="Times New Roman"/>
                <a:ea typeface="Times New Roman"/>
                <a:cs typeface="Times New Roman"/>
                <a:sym typeface="Times New Roman"/>
              </a:rPr>
              <a:t> will returns only a 256-bit binary value. </a:t>
            </a:r>
            <a:endParaRPr sz="1700">
              <a:latin typeface="Times New Roman"/>
              <a:ea typeface="Times New Roman"/>
              <a:cs typeface="Times New Roman"/>
              <a:sym typeface="Times New Roman"/>
            </a:endParaRPr>
          </a:p>
          <a:p>
            <a:pPr marL="457200" lvl="0" indent="0" algn="l" rtl="0">
              <a:spcBef>
                <a:spcPts val="1000"/>
              </a:spcBef>
              <a:spcAft>
                <a:spcPts val="0"/>
              </a:spcAft>
              <a:buNone/>
            </a:pPr>
            <a:endParaRPr sz="1700">
              <a:latin typeface="Times New Roman"/>
              <a:ea typeface="Times New Roman"/>
              <a:cs typeface="Times New Roman"/>
              <a:sym typeface="Times New Roman"/>
            </a:endParaRPr>
          </a:p>
          <a:p>
            <a:pPr marL="457200" lvl="0" indent="-336550" algn="l" rtl="0">
              <a:spcBef>
                <a:spcPts val="1000"/>
              </a:spcBef>
              <a:spcAft>
                <a:spcPts val="0"/>
              </a:spcAft>
              <a:buSzPts val="1700"/>
              <a:buFont typeface="Times New Roman"/>
              <a:buChar char="-"/>
            </a:pPr>
            <a:r>
              <a:rPr lang="en" sz="1700">
                <a:latin typeface="Times New Roman"/>
                <a:ea typeface="Times New Roman"/>
                <a:cs typeface="Times New Roman"/>
                <a:sym typeface="Times New Roman"/>
              </a:rPr>
              <a:t>Also, unlike encryption, the original data cannot be retrieved, and it is other words, hashing is a one-way process.</a:t>
            </a:r>
            <a:endParaRPr sz="1700">
              <a:latin typeface="Times New Roman"/>
              <a:ea typeface="Times New Roman"/>
              <a:cs typeface="Times New Roman"/>
              <a:sym typeface="Times New Roman"/>
            </a:endParaRPr>
          </a:p>
          <a:p>
            <a:pPr marL="457200" lvl="0" indent="-336550" algn="l" rtl="0">
              <a:spcBef>
                <a:spcPts val="1000"/>
              </a:spcBef>
              <a:spcAft>
                <a:spcPts val="0"/>
              </a:spcAft>
              <a:buSzPts val="1700"/>
              <a:buFont typeface="Times New Roman"/>
              <a:buChar char="-"/>
            </a:pPr>
            <a:r>
              <a:rPr lang="en" sz="1700">
                <a:latin typeface="Times New Roman"/>
                <a:ea typeface="Times New Roman"/>
                <a:cs typeface="Times New Roman"/>
                <a:sym typeface="Times New Roman"/>
              </a:rPr>
              <a:t>A couple of </a:t>
            </a:r>
            <a:r>
              <a:rPr lang="en" sz="1700" b="1" i="1">
                <a:latin typeface="Times New Roman"/>
                <a:ea typeface="Times New Roman"/>
                <a:cs typeface="Times New Roman"/>
                <a:sym typeface="Times New Roman"/>
              </a:rPr>
              <a:t>applications of hashing</a:t>
            </a:r>
            <a:r>
              <a:rPr lang="en" sz="1700">
                <a:latin typeface="Times New Roman"/>
                <a:ea typeface="Times New Roman"/>
                <a:cs typeface="Times New Roman"/>
                <a:sym typeface="Times New Roman"/>
              </a:rPr>
              <a:t> have been given in the following slides.</a:t>
            </a:r>
            <a:endParaRPr sz="1700">
              <a:latin typeface="Times New Roman"/>
              <a:ea typeface="Times New Roman"/>
              <a:cs typeface="Times New Roman"/>
              <a:sym typeface="Times New Roman"/>
            </a:endParaRPr>
          </a:p>
          <a:p>
            <a:pPr marL="0" lvl="0" indent="0" algn="l" rtl="0">
              <a:spcBef>
                <a:spcPts val="10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body" idx="1"/>
          </p:nvPr>
        </p:nvSpPr>
        <p:spPr>
          <a:xfrm>
            <a:off x="311700" y="227000"/>
            <a:ext cx="3129300" cy="419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Times New Roman"/>
              <a:buAutoNum type="arabicParenR"/>
            </a:pPr>
            <a:r>
              <a:rPr lang="en" sz="2000" b="1" u="sng">
                <a:latin typeface="Times New Roman"/>
                <a:ea typeface="Times New Roman"/>
                <a:cs typeface="Times New Roman"/>
                <a:sym typeface="Times New Roman"/>
              </a:rPr>
              <a:t>Document transfer</a:t>
            </a:r>
            <a:endParaRPr sz="2000" b="1" u="sng">
              <a:latin typeface="Times New Roman"/>
              <a:ea typeface="Times New Roman"/>
              <a:cs typeface="Times New Roman"/>
              <a:sym typeface="Times New Roman"/>
            </a:endParaRPr>
          </a:p>
        </p:txBody>
      </p:sp>
      <p:pic>
        <p:nvPicPr>
          <p:cNvPr id="139" name="Google Shape;139;p26"/>
          <p:cNvPicPr preferRelativeResize="0"/>
          <p:nvPr/>
        </p:nvPicPr>
        <p:blipFill>
          <a:blip r:embed="rId3">
            <a:alphaModFix/>
          </a:blip>
          <a:stretch>
            <a:fillRect/>
          </a:stretch>
        </p:blipFill>
        <p:spPr>
          <a:xfrm>
            <a:off x="1140475" y="782850"/>
            <a:ext cx="5842475" cy="40383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body" idx="1"/>
          </p:nvPr>
        </p:nvSpPr>
        <p:spPr>
          <a:xfrm>
            <a:off x="311700" y="227000"/>
            <a:ext cx="3177300" cy="407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latin typeface="Times New Roman"/>
                <a:ea typeface="Times New Roman"/>
                <a:cs typeface="Times New Roman"/>
                <a:sym typeface="Times New Roman"/>
              </a:rPr>
              <a:t>2) </a:t>
            </a:r>
            <a:r>
              <a:rPr lang="en" sz="2000" b="1" u="sng">
                <a:latin typeface="Times New Roman"/>
                <a:ea typeface="Times New Roman"/>
                <a:cs typeface="Times New Roman"/>
                <a:sym typeface="Times New Roman"/>
              </a:rPr>
              <a:t>Hashing passwords</a:t>
            </a:r>
            <a:endParaRPr sz="2000" b="1" u="sng">
              <a:latin typeface="Times New Roman"/>
              <a:ea typeface="Times New Roman"/>
              <a:cs typeface="Times New Roman"/>
              <a:sym typeface="Times New Roman"/>
            </a:endParaRPr>
          </a:p>
        </p:txBody>
      </p:sp>
      <p:pic>
        <p:nvPicPr>
          <p:cNvPr id="145" name="Google Shape;145;p27"/>
          <p:cNvPicPr preferRelativeResize="0"/>
          <p:nvPr/>
        </p:nvPicPr>
        <p:blipFill>
          <a:blip r:embed="rId3">
            <a:alphaModFix/>
          </a:blip>
          <a:stretch>
            <a:fillRect/>
          </a:stretch>
        </p:blipFill>
        <p:spPr>
          <a:xfrm>
            <a:off x="640525" y="715175"/>
            <a:ext cx="6319661" cy="3554813"/>
          </a:xfrm>
          <a:prstGeom prst="rect">
            <a:avLst/>
          </a:prstGeom>
          <a:noFill/>
          <a:ln>
            <a:noFill/>
          </a:ln>
        </p:spPr>
      </p:pic>
      <p:sp>
        <p:nvSpPr>
          <p:cNvPr id="146" name="Google Shape;146;p27"/>
          <p:cNvSpPr txBox="1"/>
          <p:nvPr/>
        </p:nvSpPr>
        <p:spPr>
          <a:xfrm>
            <a:off x="515550" y="4340200"/>
            <a:ext cx="73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Source:</a:t>
            </a:r>
            <a:r>
              <a:rPr lang="en"/>
              <a:t> Youtube - Hashing and Password Storage (How to Store Passwords)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latin typeface="Nunito"/>
                <a:ea typeface="Nunito"/>
                <a:cs typeface="Nunito"/>
                <a:sym typeface="Nunito"/>
              </a:rPr>
              <a:t>SHA-256</a:t>
            </a:r>
            <a:endParaRPr b="1">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body" idx="1"/>
          </p:nvPr>
        </p:nvSpPr>
        <p:spPr>
          <a:xfrm>
            <a:off x="311700" y="407650"/>
            <a:ext cx="8520600" cy="41613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Font typeface="Times New Roman"/>
              <a:buChar char="-"/>
            </a:pPr>
            <a:r>
              <a:rPr lang="en" sz="1700" b="1">
                <a:latin typeface="Times New Roman"/>
                <a:ea typeface="Times New Roman"/>
                <a:cs typeface="Times New Roman"/>
                <a:sym typeface="Times New Roman"/>
              </a:rPr>
              <a:t>SHA256</a:t>
            </a:r>
            <a:r>
              <a:rPr lang="en" sz="1700">
                <a:latin typeface="Times New Roman"/>
                <a:ea typeface="Times New Roman"/>
                <a:cs typeface="Times New Roman"/>
                <a:sym typeface="Times New Roman"/>
              </a:rPr>
              <a:t> is a patented cryptographic hash function that belongs to the family of </a:t>
            </a:r>
            <a:r>
              <a:rPr lang="en" sz="1700" i="1">
                <a:latin typeface="Times New Roman"/>
                <a:ea typeface="Times New Roman"/>
                <a:cs typeface="Times New Roman"/>
                <a:sym typeface="Times New Roman"/>
              </a:rPr>
              <a:t>SHA-2 </a:t>
            </a:r>
            <a:r>
              <a:rPr lang="en" sz="1700">
                <a:latin typeface="Times New Roman"/>
                <a:ea typeface="Times New Roman"/>
                <a:cs typeface="Times New Roman"/>
                <a:sym typeface="Times New Roman"/>
              </a:rPr>
              <a:t>(Secure Hash Algorithm 2), which happens to be the successor of </a:t>
            </a:r>
            <a:r>
              <a:rPr lang="en" sz="1700" i="1">
                <a:latin typeface="Times New Roman"/>
                <a:ea typeface="Times New Roman"/>
                <a:cs typeface="Times New Roman"/>
                <a:sym typeface="Times New Roman"/>
              </a:rPr>
              <a:t>SHA-1</a:t>
            </a:r>
            <a:endParaRPr sz="1700" i="1">
              <a:latin typeface="Times New Roman"/>
              <a:ea typeface="Times New Roman"/>
              <a:cs typeface="Times New Roman"/>
              <a:sym typeface="Times New Roman"/>
            </a:endParaRPr>
          </a:p>
          <a:p>
            <a:pPr marL="457200" lvl="0" indent="-336550" algn="l" rtl="0">
              <a:spcBef>
                <a:spcPts val="1000"/>
              </a:spcBef>
              <a:spcAft>
                <a:spcPts val="0"/>
              </a:spcAft>
              <a:buSzPts val="1700"/>
              <a:buFont typeface="Times New Roman"/>
              <a:buChar char="-"/>
            </a:pPr>
            <a:r>
              <a:rPr lang="en" sz="1700">
                <a:latin typeface="Times New Roman"/>
                <a:ea typeface="Times New Roman"/>
                <a:cs typeface="Times New Roman"/>
                <a:sym typeface="Times New Roman"/>
              </a:rPr>
              <a:t>In the cybersecurity realm, </a:t>
            </a:r>
            <a:r>
              <a:rPr lang="en" sz="1700" b="1">
                <a:latin typeface="Times New Roman"/>
                <a:ea typeface="Times New Roman"/>
                <a:cs typeface="Times New Roman"/>
                <a:sym typeface="Times New Roman"/>
              </a:rPr>
              <a:t>SHA-256</a:t>
            </a:r>
            <a:r>
              <a:rPr lang="en" sz="1700">
                <a:latin typeface="Times New Roman"/>
                <a:ea typeface="Times New Roman"/>
                <a:cs typeface="Times New Roman"/>
                <a:sym typeface="Times New Roman"/>
              </a:rPr>
              <a:t> is used in implementing authentication and encryption protocols like:</a:t>
            </a:r>
            <a:endParaRPr sz="1700">
              <a:latin typeface="Times New Roman"/>
              <a:ea typeface="Times New Roman"/>
              <a:cs typeface="Times New Roman"/>
              <a:sym typeface="Times New Roman"/>
            </a:endParaRPr>
          </a:p>
          <a:p>
            <a:pPr marL="914400" lvl="1" indent="-323850" algn="l" rtl="0">
              <a:spcBef>
                <a:spcPts val="1000"/>
              </a:spcBef>
              <a:spcAft>
                <a:spcPts val="0"/>
              </a:spcAft>
              <a:buSzPts val="1500"/>
              <a:buFont typeface="Times New Roman"/>
              <a:buChar char="-"/>
            </a:pPr>
            <a:r>
              <a:rPr lang="en" sz="1500">
                <a:latin typeface="Times New Roman"/>
                <a:ea typeface="Times New Roman"/>
                <a:cs typeface="Times New Roman"/>
                <a:sym typeface="Times New Roman"/>
              </a:rPr>
              <a:t>SSL (Secure Socket Layer)</a:t>
            </a:r>
            <a:endParaRPr sz="1500">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TLS (Transport Layer Security)</a:t>
            </a:r>
            <a:endParaRPr sz="1500">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IPsec (Internet Protocol Security)</a:t>
            </a:r>
            <a:endParaRPr sz="1500">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SSh (Secure Shell)</a:t>
            </a:r>
            <a:endParaRPr sz="1500">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PGP (Pretty Good Privacy)</a:t>
            </a:r>
            <a:endParaRPr sz="1500">
              <a:latin typeface="Times New Roman"/>
              <a:ea typeface="Times New Roman"/>
              <a:cs typeface="Times New Roman"/>
              <a:sym typeface="Times New Roman"/>
            </a:endParaRPr>
          </a:p>
          <a:p>
            <a:pPr marL="457200" lvl="0" indent="-336550" algn="l" rtl="0">
              <a:spcBef>
                <a:spcPts val="1000"/>
              </a:spcBef>
              <a:spcAft>
                <a:spcPts val="1000"/>
              </a:spcAft>
              <a:buSzPts val="1700"/>
              <a:buFont typeface="Times New Roman"/>
              <a:buChar char="-"/>
            </a:pPr>
            <a:r>
              <a:rPr lang="en" sz="1700">
                <a:latin typeface="Times New Roman"/>
                <a:ea typeface="Times New Roman"/>
                <a:cs typeface="Times New Roman"/>
                <a:sym typeface="Times New Roman"/>
              </a:rPr>
              <a:t>Unix uses SHA256 for secure password hashing. Cryptocurrencies such as </a:t>
            </a:r>
            <a:r>
              <a:rPr lang="en" sz="1700" i="1">
                <a:latin typeface="Times New Roman"/>
                <a:ea typeface="Times New Roman"/>
                <a:cs typeface="Times New Roman"/>
                <a:sym typeface="Times New Roman"/>
              </a:rPr>
              <a:t>Bitcoin</a:t>
            </a:r>
            <a:r>
              <a:rPr lang="en" sz="1700">
                <a:latin typeface="Times New Roman"/>
                <a:ea typeface="Times New Roman"/>
                <a:cs typeface="Times New Roman"/>
                <a:sym typeface="Times New Roman"/>
              </a:rPr>
              <a:t> use SHA256 for verifying transactions.</a:t>
            </a:r>
            <a:endParaRPr sz="17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30"/>
          <p:cNvPicPr preferRelativeResize="0"/>
          <p:nvPr/>
        </p:nvPicPr>
        <p:blipFill>
          <a:blip r:embed="rId3">
            <a:alphaModFix/>
          </a:blip>
          <a:stretch>
            <a:fillRect/>
          </a:stretch>
        </p:blipFill>
        <p:spPr>
          <a:xfrm>
            <a:off x="919725" y="277175"/>
            <a:ext cx="5854349" cy="4035326"/>
          </a:xfrm>
          <a:prstGeom prst="rect">
            <a:avLst/>
          </a:prstGeom>
          <a:noFill/>
          <a:ln w="19050" cap="flat" cmpd="sng">
            <a:solidFill>
              <a:schemeClr val="dk2"/>
            </a:solidFill>
            <a:prstDash val="solid"/>
            <a:round/>
            <a:headEnd type="none" w="sm" len="sm"/>
            <a:tailEnd type="none" w="sm" len="sm"/>
          </a:ln>
        </p:spPr>
      </p:pic>
      <p:sp>
        <p:nvSpPr>
          <p:cNvPr id="162" name="Google Shape;162;p30"/>
          <p:cNvSpPr txBox="1"/>
          <p:nvPr/>
        </p:nvSpPr>
        <p:spPr>
          <a:xfrm>
            <a:off x="6486325" y="995125"/>
            <a:ext cx="215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163" name="Google Shape;163;p30"/>
          <p:cNvSpPr txBox="1"/>
          <p:nvPr/>
        </p:nvSpPr>
        <p:spPr>
          <a:xfrm>
            <a:off x="866700" y="4396700"/>
            <a:ext cx="49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Source:</a:t>
            </a:r>
            <a:r>
              <a:rPr lang="en"/>
              <a:t> https://en.bitcoinwiki.org/wiki/SHA-256</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4800"/>
              </a:spcBef>
              <a:spcAft>
                <a:spcPts val="0"/>
              </a:spcAft>
              <a:buClr>
                <a:schemeClr val="dk1"/>
              </a:buClr>
              <a:buSzPct val="64705"/>
              <a:buFont typeface="Arial"/>
              <a:buNone/>
            </a:pPr>
            <a:r>
              <a:rPr lang="en">
                <a:latin typeface="Impact"/>
                <a:ea typeface="Impact"/>
                <a:cs typeface="Impact"/>
                <a:sym typeface="Impact"/>
              </a:rPr>
              <a:t>                                       Steps in SHA-256 Algorithm</a:t>
            </a:r>
            <a:endParaRPr sz="1700">
              <a:highlight>
                <a:srgbClr val="FFFFFF"/>
              </a:highlight>
              <a:latin typeface="Roboto"/>
              <a:ea typeface="Roboto"/>
              <a:cs typeface="Roboto"/>
              <a:sym typeface="Roboto"/>
            </a:endParaRPr>
          </a:p>
          <a:p>
            <a:pPr marL="0" lvl="0" indent="0" algn="l" rtl="0">
              <a:spcBef>
                <a:spcPts val="2400"/>
              </a:spcBef>
              <a:spcAft>
                <a:spcPts val="0"/>
              </a:spcAft>
              <a:buNone/>
            </a:pPr>
            <a:endParaRPr/>
          </a:p>
        </p:txBody>
      </p:sp>
      <p:sp>
        <p:nvSpPr>
          <p:cNvPr id="169" name="Google Shape;169;p31"/>
          <p:cNvSpPr txBox="1">
            <a:spLocks noGrp="1"/>
          </p:cNvSpPr>
          <p:nvPr>
            <p:ph type="body" idx="1"/>
          </p:nvPr>
        </p:nvSpPr>
        <p:spPr>
          <a:xfrm>
            <a:off x="187050" y="1151500"/>
            <a:ext cx="8769900" cy="1982700"/>
          </a:xfrm>
          <a:prstGeom prst="rect">
            <a:avLst/>
          </a:prstGeom>
        </p:spPr>
        <p:txBody>
          <a:bodyPr spcFirstLastPara="1" wrap="square" lIns="91425" tIns="91425" rIns="91425" bIns="91425" anchor="t" anchorCtr="0">
            <a:normAutofit lnSpcReduction="10000"/>
          </a:bodyPr>
          <a:lstStyle/>
          <a:p>
            <a:pPr marL="0" lvl="0" indent="0" algn="l" rtl="0">
              <a:spcBef>
                <a:spcPts val="2400"/>
              </a:spcBef>
              <a:spcAft>
                <a:spcPts val="0"/>
              </a:spcAft>
              <a:buClr>
                <a:schemeClr val="dk1"/>
              </a:buClr>
              <a:buSzPts val="1100"/>
              <a:buFont typeface="Arial"/>
              <a:buNone/>
            </a:pPr>
            <a:r>
              <a:rPr lang="en" sz="1600">
                <a:latin typeface="Impact"/>
                <a:ea typeface="Impact"/>
                <a:cs typeface="Impact"/>
                <a:sym typeface="Impact"/>
              </a:rPr>
              <a:t>                                                                                   </a:t>
            </a:r>
            <a:r>
              <a:rPr lang="en" sz="1600" b="1">
                <a:latin typeface="Times New Roman"/>
                <a:ea typeface="Times New Roman"/>
                <a:cs typeface="Times New Roman"/>
                <a:sym typeface="Times New Roman"/>
              </a:rPr>
              <a:t>    </a:t>
            </a:r>
            <a:r>
              <a:rPr lang="en" b="1" u="sng">
                <a:latin typeface="Times New Roman"/>
                <a:ea typeface="Times New Roman"/>
                <a:cs typeface="Times New Roman"/>
                <a:sym typeface="Times New Roman"/>
              </a:rPr>
              <a:t>STEP 1:</a:t>
            </a:r>
            <a:r>
              <a:rPr lang="en" sz="1600" b="1" u="sng">
                <a:latin typeface="Times New Roman"/>
                <a:ea typeface="Times New Roman"/>
                <a:cs typeface="Times New Roman"/>
                <a:sym typeface="Times New Roman"/>
              </a:rPr>
              <a:t>  </a:t>
            </a:r>
            <a:r>
              <a:rPr lang="en" b="1" u="sng">
                <a:latin typeface="Times New Roman"/>
                <a:ea typeface="Times New Roman"/>
                <a:cs typeface="Times New Roman"/>
                <a:sym typeface="Times New Roman"/>
              </a:rPr>
              <a:t>Padding Bits</a:t>
            </a:r>
            <a:endParaRPr b="1" u="sng">
              <a:highlight>
                <a:srgbClr val="FFFFFF"/>
              </a:highlight>
              <a:latin typeface="Times New Roman"/>
              <a:ea typeface="Times New Roman"/>
              <a:cs typeface="Times New Roman"/>
              <a:sym typeface="Times New Roman"/>
            </a:endParaRPr>
          </a:p>
          <a:p>
            <a:pPr marL="457200" lvl="0" indent="-336550" algn="l" rtl="0">
              <a:spcBef>
                <a:spcPts val="1800"/>
              </a:spcBef>
              <a:spcAft>
                <a:spcPts val="0"/>
              </a:spcAft>
              <a:buSzPts val="1700"/>
              <a:buFont typeface="Times New Roman"/>
              <a:buChar char="●"/>
            </a:pPr>
            <a:r>
              <a:rPr lang="en" sz="1700">
                <a:latin typeface="Times New Roman"/>
                <a:ea typeface="Times New Roman"/>
                <a:cs typeface="Times New Roman"/>
                <a:sym typeface="Times New Roman"/>
              </a:rPr>
              <a:t>Initially, it adds some extra bits to the message, such that the length is exactly 64 bits short of a multiple of 512. </a:t>
            </a:r>
            <a:endParaRPr sz="1700">
              <a:latin typeface="Times New Roman"/>
              <a:ea typeface="Times New Roman"/>
              <a:cs typeface="Times New Roman"/>
              <a:sym typeface="Times New Roman"/>
            </a:endParaRPr>
          </a:p>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During the addition, the first bit should be one, and the rest of it should be filled with zeroes.</a:t>
            </a:r>
            <a:endParaRPr sz="1700">
              <a:latin typeface="Times New Roman"/>
              <a:ea typeface="Times New Roman"/>
              <a:cs typeface="Times New Roman"/>
              <a:sym typeface="Times New Roman"/>
            </a:endParaRPr>
          </a:p>
          <a:p>
            <a:pPr marL="457200" lvl="0" indent="0" algn="l" rtl="0">
              <a:spcBef>
                <a:spcPts val="1200"/>
              </a:spcBef>
              <a:spcAft>
                <a:spcPts val="1200"/>
              </a:spcAft>
              <a:buNone/>
            </a:pPr>
            <a:endParaRPr/>
          </a:p>
        </p:txBody>
      </p:sp>
      <p:pic>
        <p:nvPicPr>
          <p:cNvPr id="170" name="Google Shape;170;p31"/>
          <p:cNvPicPr preferRelativeResize="0"/>
          <p:nvPr/>
        </p:nvPicPr>
        <p:blipFill>
          <a:blip r:embed="rId3">
            <a:alphaModFix/>
          </a:blip>
          <a:stretch>
            <a:fillRect/>
          </a:stretch>
        </p:blipFill>
        <p:spPr>
          <a:xfrm>
            <a:off x="2177063" y="3134200"/>
            <a:ext cx="4654917" cy="174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152400" y="1789875"/>
            <a:ext cx="8839199" cy="1234300"/>
          </a:xfrm>
          <a:prstGeom prst="rect">
            <a:avLst/>
          </a:prstGeom>
          <a:noFill/>
          <a:ln>
            <a:noFill/>
          </a:ln>
        </p:spPr>
      </p:pic>
      <p:sp>
        <p:nvSpPr>
          <p:cNvPr id="65" name="Google Shape;65;p14"/>
          <p:cNvSpPr txBox="1"/>
          <p:nvPr/>
        </p:nvSpPr>
        <p:spPr>
          <a:xfrm>
            <a:off x="929850" y="3024175"/>
            <a:ext cx="7284300" cy="2124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000"/>
              </a:spcBef>
              <a:spcAft>
                <a:spcPts val="0"/>
              </a:spcAft>
              <a:buNone/>
            </a:pPr>
            <a:r>
              <a:rPr lang="en" sz="1800" b="1">
                <a:solidFill>
                  <a:srgbClr val="FFFFFF"/>
                </a:solidFill>
                <a:latin typeface="Hind Siliguri"/>
                <a:ea typeface="Hind Siliguri"/>
                <a:cs typeface="Hind Siliguri"/>
                <a:sym typeface="Hind Siliguri"/>
              </a:rPr>
              <a:t>PS Ganesan (CB.EN.U4CSE19233)</a:t>
            </a:r>
            <a:endParaRPr sz="1800" b="1">
              <a:solidFill>
                <a:schemeClr val="lt1"/>
              </a:solidFill>
              <a:latin typeface="Hind Siliguri"/>
              <a:ea typeface="Hind Siliguri"/>
              <a:cs typeface="Hind Siliguri"/>
              <a:sym typeface="Hind Siliguri"/>
            </a:endParaRPr>
          </a:p>
          <a:p>
            <a:pPr marL="0" lvl="0" indent="0" algn="ctr" rtl="0">
              <a:spcBef>
                <a:spcPts val="1000"/>
              </a:spcBef>
              <a:spcAft>
                <a:spcPts val="0"/>
              </a:spcAft>
              <a:buNone/>
            </a:pPr>
            <a:r>
              <a:rPr lang="en" sz="1800" b="1">
                <a:solidFill>
                  <a:schemeClr val="lt1"/>
                </a:solidFill>
                <a:latin typeface="Hind Siliguri"/>
                <a:ea typeface="Hind Siliguri"/>
                <a:cs typeface="Hind Siliguri"/>
                <a:sym typeface="Hind Siliguri"/>
              </a:rPr>
              <a:t>Devisetty Mithil Sri Sai (CB.EN.U4AIE19023)</a:t>
            </a:r>
            <a:endParaRPr sz="1800" b="1">
              <a:solidFill>
                <a:schemeClr val="lt1"/>
              </a:solidFill>
              <a:latin typeface="Hind Siliguri"/>
              <a:ea typeface="Hind Siliguri"/>
              <a:cs typeface="Hind Siliguri"/>
              <a:sym typeface="Hind Siliguri"/>
            </a:endParaRPr>
          </a:p>
          <a:p>
            <a:pPr marL="0" lvl="0" indent="0" algn="ctr" rtl="0">
              <a:spcBef>
                <a:spcPts val="1000"/>
              </a:spcBef>
              <a:spcAft>
                <a:spcPts val="0"/>
              </a:spcAft>
              <a:buNone/>
            </a:pPr>
            <a:r>
              <a:rPr lang="en" sz="1800" b="1">
                <a:solidFill>
                  <a:schemeClr val="lt1"/>
                </a:solidFill>
                <a:latin typeface="Hind Siliguri"/>
                <a:ea typeface="Hind Siliguri"/>
                <a:cs typeface="Hind Siliguri"/>
                <a:sym typeface="Hind Siliguri"/>
              </a:rPr>
              <a:t>Rohith G (CB.EN.U4AIE19026)</a:t>
            </a:r>
            <a:endParaRPr sz="1800" b="1">
              <a:solidFill>
                <a:schemeClr val="lt1"/>
              </a:solidFill>
              <a:latin typeface="Hind Siliguri"/>
              <a:ea typeface="Hind Siliguri"/>
              <a:cs typeface="Hind Siliguri"/>
              <a:sym typeface="Hind Siliguri"/>
            </a:endParaRPr>
          </a:p>
          <a:p>
            <a:pPr marL="0" lvl="0" indent="0" algn="ctr" rtl="0">
              <a:spcBef>
                <a:spcPts val="1000"/>
              </a:spcBef>
              <a:spcAft>
                <a:spcPts val="0"/>
              </a:spcAft>
              <a:buNone/>
            </a:pPr>
            <a:r>
              <a:rPr lang="en" sz="1800" b="1">
                <a:solidFill>
                  <a:schemeClr val="lt1"/>
                </a:solidFill>
                <a:latin typeface="Hind Siliguri"/>
                <a:ea typeface="Hind Siliguri"/>
                <a:cs typeface="Hind Siliguri"/>
                <a:sym typeface="Hind Siliguri"/>
              </a:rPr>
              <a:t>Shiva Rupan S (CB.EN.U4AIE19059)</a:t>
            </a:r>
            <a:endParaRPr sz="1800" b="1">
              <a:solidFill>
                <a:schemeClr val="lt1"/>
              </a:solidFill>
              <a:latin typeface="Hind Siliguri"/>
              <a:ea typeface="Hind Siliguri"/>
              <a:cs typeface="Hind Siliguri"/>
              <a:sym typeface="Hind Siliguri"/>
            </a:endParaRPr>
          </a:p>
          <a:p>
            <a:pPr marL="0" lvl="0" indent="0" algn="ctr" rtl="0">
              <a:spcBef>
                <a:spcPts val="1000"/>
              </a:spcBef>
              <a:spcAft>
                <a:spcPts val="1000"/>
              </a:spcAft>
              <a:buNone/>
            </a:pPr>
            <a:r>
              <a:rPr lang="en" sz="1800" b="1">
                <a:solidFill>
                  <a:schemeClr val="lt1"/>
                </a:solidFill>
                <a:latin typeface="Hind Siliguri"/>
                <a:ea typeface="Hind Siliguri"/>
                <a:cs typeface="Hind Siliguri"/>
                <a:sym typeface="Hind Siliguri"/>
              </a:rPr>
              <a:t>Vijai Simmon S (CB.EN.U4AIE19068)</a:t>
            </a:r>
            <a:endParaRPr sz="1800" b="1">
              <a:solidFill>
                <a:schemeClr val="lt1"/>
              </a:solidFill>
              <a:latin typeface="Hind Siliguri"/>
              <a:ea typeface="Hind Siliguri"/>
              <a:cs typeface="Hind Siliguri"/>
              <a:sym typeface="Hind Siligu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2286000" lvl="0" indent="0" algn="l" rtl="0">
              <a:lnSpc>
                <a:spcPct val="115000"/>
              </a:lnSpc>
              <a:spcBef>
                <a:spcPts val="4800"/>
              </a:spcBef>
              <a:spcAft>
                <a:spcPts val="2400"/>
              </a:spcAft>
              <a:buClr>
                <a:schemeClr val="dk1"/>
              </a:buClr>
              <a:buSzPct val="36666"/>
              <a:buFont typeface="Arial"/>
              <a:buNone/>
            </a:pPr>
            <a:r>
              <a:rPr lang="en">
                <a:latin typeface="Impact"/>
                <a:ea typeface="Impact"/>
                <a:cs typeface="Impact"/>
                <a:sym typeface="Impact"/>
              </a:rPr>
              <a:t> Steps in SHA-256 Algorithm</a:t>
            </a:r>
            <a:endParaRPr/>
          </a:p>
        </p:txBody>
      </p:sp>
      <p:sp>
        <p:nvSpPr>
          <p:cNvPr id="176" name="Google Shape;176;p3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3200400" lvl="0" indent="0" algn="l" rtl="0">
              <a:spcBef>
                <a:spcPts val="2400"/>
              </a:spcBef>
              <a:spcAft>
                <a:spcPts val="0"/>
              </a:spcAft>
              <a:buClr>
                <a:schemeClr val="dk1"/>
              </a:buClr>
              <a:buSzPts val="1100"/>
              <a:buFont typeface="Arial"/>
              <a:buNone/>
            </a:pPr>
            <a:r>
              <a:rPr lang="en" b="1" u="sng">
                <a:latin typeface="Times New Roman"/>
                <a:ea typeface="Times New Roman"/>
                <a:cs typeface="Times New Roman"/>
                <a:sym typeface="Times New Roman"/>
              </a:rPr>
              <a:t>STEP 2: Padding Length</a:t>
            </a:r>
            <a:endParaRPr sz="1300" b="1" u="sng">
              <a:highlight>
                <a:srgbClr val="FFFFFF"/>
              </a:highlight>
              <a:latin typeface="Times New Roman"/>
              <a:ea typeface="Times New Roman"/>
              <a:cs typeface="Times New Roman"/>
              <a:sym typeface="Times New Roman"/>
            </a:endParaRPr>
          </a:p>
          <a:p>
            <a:pPr marL="457200" lvl="0" indent="-336550" algn="l" rtl="0">
              <a:spcBef>
                <a:spcPts val="1800"/>
              </a:spcBef>
              <a:spcAft>
                <a:spcPts val="0"/>
              </a:spcAft>
              <a:buSzPts val="1700"/>
              <a:buFont typeface="Times New Roman"/>
              <a:buChar char="●"/>
            </a:pPr>
            <a:r>
              <a:rPr lang="en" sz="1700">
                <a:latin typeface="Times New Roman"/>
                <a:ea typeface="Times New Roman"/>
                <a:cs typeface="Times New Roman"/>
                <a:sym typeface="Times New Roman"/>
              </a:rPr>
              <a:t>Now, we will add 64 bits of data now to make the final plaintext a multiple of 512. </a:t>
            </a:r>
            <a:endParaRPr sz="1700">
              <a:latin typeface="Times New Roman"/>
              <a:ea typeface="Times New Roman"/>
              <a:cs typeface="Times New Roman"/>
              <a:sym typeface="Times New Roman"/>
            </a:endParaRPr>
          </a:p>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Next, we can calculate these 64 bits of characters by applying the modulus to your original cleartext without the padding.</a:t>
            </a:r>
            <a:endParaRPr sz="1700">
              <a:latin typeface="Times New Roman"/>
              <a:ea typeface="Times New Roman"/>
              <a:cs typeface="Times New Roman"/>
              <a:sym typeface="Times New Roman"/>
            </a:endParaRPr>
          </a:p>
          <a:p>
            <a:pPr marL="457200" lvl="0" indent="0" algn="l" rtl="0">
              <a:spcBef>
                <a:spcPts val="1200"/>
              </a:spcBef>
              <a:spcAft>
                <a:spcPts val="1200"/>
              </a:spcAft>
              <a:buNone/>
            </a:pPr>
            <a:endParaRPr/>
          </a:p>
        </p:txBody>
      </p:sp>
      <p:pic>
        <p:nvPicPr>
          <p:cNvPr id="177" name="Google Shape;177;p32"/>
          <p:cNvPicPr preferRelativeResize="0"/>
          <p:nvPr/>
        </p:nvPicPr>
        <p:blipFill>
          <a:blip r:embed="rId3">
            <a:alphaModFix/>
          </a:blip>
          <a:stretch>
            <a:fillRect/>
          </a:stretch>
        </p:blipFill>
        <p:spPr>
          <a:xfrm>
            <a:off x="2111297" y="3070302"/>
            <a:ext cx="5175327" cy="15725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2286000" lvl="0" indent="0" algn="l" rtl="0">
              <a:lnSpc>
                <a:spcPct val="115000"/>
              </a:lnSpc>
              <a:spcBef>
                <a:spcPts val="4800"/>
              </a:spcBef>
              <a:spcAft>
                <a:spcPts val="2400"/>
              </a:spcAft>
              <a:buClr>
                <a:schemeClr val="dk1"/>
              </a:buClr>
              <a:buSzPct val="36666"/>
              <a:buFont typeface="Arial"/>
              <a:buNone/>
            </a:pPr>
            <a:r>
              <a:rPr lang="en">
                <a:latin typeface="Impact"/>
                <a:ea typeface="Impact"/>
                <a:cs typeface="Impact"/>
                <a:sym typeface="Impact"/>
              </a:rPr>
              <a:t>Steps in SHA-256 Algorithm</a:t>
            </a:r>
            <a:endParaRPr/>
          </a:p>
        </p:txBody>
      </p:sp>
      <p:sp>
        <p:nvSpPr>
          <p:cNvPr id="183" name="Google Shape;183;p33"/>
          <p:cNvSpPr txBox="1">
            <a:spLocks noGrp="1"/>
          </p:cNvSpPr>
          <p:nvPr>
            <p:ph type="body" idx="1"/>
          </p:nvPr>
        </p:nvSpPr>
        <p:spPr>
          <a:xfrm>
            <a:off x="311700" y="1171600"/>
            <a:ext cx="8520600" cy="3871500"/>
          </a:xfrm>
          <a:prstGeom prst="rect">
            <a:avLst/>
          </a:prstGeom>
        </p:spPr>
        <p:txBody>
          <a:bodyPr spcFirstLastPara="1" wrap="square" lIns="91425" tIns="91425" rIns="91425" bIns="91425" anchor="t" anchorCtr="0">
            <a:normAutofit fontScale="25000" lnSpcReduction="20000"/>
          </a:bodyPr>
          <a:lstStyle/>
          <a:p>
            <a:pPr marL="2743200" lvl="0" indent="0" algn="l" rtl="0">
              <a:spcBef>
                <a:spcPts val="2400"/>
              </a:spcBef>
              <a:spcAft>
                <a:spcPts val="0"/>
              </a:spcAft>
              <a:buNone/>
            </a:pPr>
            <a:r>
              <a:rPr lang="en" sz="7500" b="1" u="sng">
                <a:latin typeface="Times New Roman"/>
                <a:ea typeface="Times New Roman"/>
                <a:cs typeface="Times New Roman"/>
                <a:sym typeface="Times New Roman"/>
              </a:rPr>
              <a:t>STEP 3: Initialising the Buffers</a:t>
            </a:r>
            <a:endParaRPr sz="7500" b="1" u="sng">
              <a:latin typeface="Times New Roman"/>
              <a:ea typeface="Times New Roman"/>
              <a:cs typeface="Times New Roman"/>
              <a:sym typeface="Times New Roman"/>
            </a:endParaRPr>
          </a:p>
          <a:p>
            <a:pPr marL="0" lvl="0" indent="0" algn="l" rtl="0">
              <a:spcBef>
                <a:spcPts val="2400"/>
              </a:spcBef>
              <a:spcAft>
                <a:spcPts val="0"/>
              </a:spcAft>
              <a:buNone/>
            </a:pPr>
            <a:r>
              <a:rPr lang="en" sz="6800">
                <a:latin typeface="Times New Roman"/>
                <a:ea typeface="Times New Roman"/>
                <a:cs typeface="Times New Roman"/>
                <a:sym typeface="Times New Roman"/>
              </a:rPr>
              <a:t>Now, we need to initialize the default values for eight buffers to be used in the rounds as follows:</a:t>
            </a:r>
            <a:endParaRPr sz="6800">
              <a:latin typeface="Times New Roman"/>
              <a:ea typeface="Times New Roman"/>
              <a:cs typeface="Times New Roman"/>
              <a:sym typeface="Times New Roman"/>
            </a:endParaRPr>
          </a:p>
          <a:p>
            <a:pPr marL="0" lvl="0" indent="0" algn="l" rtl="0">
              <a:spcBef>
                <a:spcPts val="2400"/>
              </a:spcBef>
              <a:spcAft>
                <a:spcPts val="0"/>
              </a:spcAft>
              <a:buNone/>
            </a:pPr>
            <a:endParaRPr sz="6800">
              <a:latin typeface="Times New Roman"/>
              <a:ea typeface="Times New Roman"/>
              <a:cs typeface="Times New Roman"/>
              <a:sym typeface="Times New Roman"/>
            </a:endParaRPr>
          </a:p>
          <a:p>
            <a:pPr marL="0" lvl="0" indent="0" algn="l" rtl="0">
              <a:spcBef>
                <a:spcPts val="2400"/>
              </a:spcBef>
              <a:spcAft>
                <a:spcPts val="0"/>
              </a:spcAft>
              <a:buNone/>
            </a:pPr>
            <a:endParaRPr sz="6800">
              <a:latin typeface="Times New Roman"/>
              <a:ea typeface="Times New Roman"/>
              <a:cs typeface="Times New Roman"/>
              <a:sym typeface="Times New Roman"/>
            </a:endParaRPr>
          </a:p>
          <a:p>
            <a:pPr marL="0" lvl="0" indent="0" algn="l" rtl="0">
              <a:spcBef>
                <a:spcPts val="2400"/>
              </a:spcBef>
              <a:spcAft>
                <a:spcPts val="0"/>
              </a:spcAft>
              <a:buNone/>
            </a:pPr>
            <a:endParaRPr sz="6800">
              <a:latin typeface="Times New Roman"/>
              <a:ea typeface="Times New Roman"/>
              <a:cs typeface="Times New Roman"/>
              <a:sym typeface="Times New Roman"/>
            </a:endParaRPr>
          </a:p>
          <a:p>
            <a:pPr marL="0" lvl="0" indent="0" algn="l" rtl="0">
              <a:spcBef>
                <a:spcPts val="2400"/>
              </a:spcBef>
              <a:spcAft>
                <a:spcPts val="0"/>
              </a:spcAft>
              <a:buNone/>
            </a:pPr>
            <a:r>
              <a:rPr lang="en" sz="6800">
                <a:latin typeface="Times New Roman"/>
                <a:ea typeface="Times New Roman"/>
                <a:cs typeface="Times New Roman"/>
                <a:sym typeface="Times New Roman"/>
              </a:rPr>
              <a:t>It is also required to store 64 different keys in an array, ranging from K[0] to K[63]. </a:t>
            </a:r>
            <a:endParaRPr sz="6800">
              <a:latin typeface="Times New Roman"/>
              <a:ea typeface="Times New Roman"/>
              <a:cs typeface="Times New Roman"/>
              <a:sym typeface="Times New Roman"/>
            </a:endParaRPr>
          </a:p>
          <a:p>
            <a:pPr marL="0" lvl="0" indent="0" algn="l" rtl="0">
              <a:spcBef>
                <a:spcPts val="2400"/>
              </a:spcBef>
              <a:spcAft>
                <a:spcPts val="0"/>
              </a:spcAft>
              <a:buClr>
                <a:schemeClr val="dk1"/>
              </a:buClr>
              <a:buSzPts val="275"/>
              <a:buFont typeface="Arial"/>
              <a:buNone/>
            </a:pPr>
            <a:endParaRPr sz="6400"/>
          </a:p>
          <a:p>
            <a:pPr marL="0" lvl="0" indent="0" algn="l" rtl="0">
              <a:spcBef>
                <a:spcPts val="1800"/>
              </a:spcBef>
              <a:spcAft>
                <a:spcPts val="1200"/>
              </a:spcAft>
              <a:buNone/>
            </a:pPr>
            <a:endParaRPr/>
          </a:p>
        </p:txBody>
      </p:sp>
      <p:pic>
        <p:nvPicPr>
          <p:cNvPr id="184" name="Google Shape;184;p33"/>
          <p:cNvPicPr preferRelativeResize="0"/>
          <p:nvPr/>
        </p:nvPicPr>
        <p:blipFill>
          <a:blip r:embed="rId3">
            <a:alphaModFix/>
          </a:blip>
          <a:stretch>
            <a:fillRect/>
          </a:stretch>
        </p:blipFill>
        <p:spPr>
          <a:xfrm>
            <a:off x="3822963" y="2468136"/>
            <a:ext cx="1343770" cy="18194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2286000" lvl="0" indent="0" algn="l" rtl="0">
              <a:lnSpc>
                <a:spcPct val="115000"/>
              </a:lnSpc>
              <a:spcBef>
                <a:spcPts val="4800"/>
              </a:spcBef>
              <a:spcAft>
                <a:spcPts val="2400"/>
              </a:spcAft>
              <a:buClr>
                <a:schemeClr val="dk1"/>
              </a:buClr>
              <a:buSzPct val="36666"/>
              <a:buFont typeface="Arial"/>
              <a:buNone/>
            </a:pPr>
            <a:r>
              <a:rPr lang="en">
                <a:latin typeface="Impact"/>
                <a:ea typeface="Impact"/>
                <a:cs typeface="Impact"/>
                <a:sym typeface="Impact"/>
              </a:rPr>
              <a:t>Steps in SHA-256 Algorithm</a:t>
            </a:r>
            <a:endParaRPr/>
          </a:p>
        </p:txBody>
      </p:sp>
      <p:sp>
        <p:nvSpPr>
          <p:cNvPr id="190" name="Google Shape;190;p34"/>
          <p:cNvSpPr txBox="1">
            <a:spLocks noGrp="1"/>
          </p:cNvSpPr>
          <p:nvPr>
            <p:ph type="body" idx="1"/>
          </p:nvPr>
        </p:nvSpPr>
        <p:spPr>
          <a:xfrm>
            <a:off x="311700" y="1171600"/>
            <a:ext cx="8520600" cy="2424900"/>
          </a:xfrm>
          <a:prstGeom prst="rect">
            <a:avLst/>
          </a:prstGeom>
        </p:spPr>
        <p:txBody>
          <a:bodyPr spcFirstLastPara="1" wrap="square" lIns="91425" tIns="91425" rIns="91425" bIns="91425" anchor="t" anchorCtr="0">
            <a:normAutofit/>
          </a:bodyPr>
          <a:lstStyle/>
          <a:p>
            <a:pPr marL="2743200" marR="0" lvl="0" indent="0" algn="l" rtl="0">
              <a:lnSpc>
                <a:spcPct val="95000"/>
              </a:lnSpc>
              <a:spcBef>
                <a:spcPts val="2400"/>
              </a:spcBef>
              <a:spcAft>
                <a:spcPts val="0"/>
              </a:spcAft>
              <a:buSzPts val="935"/>
              <a:buNone/>
            </a:pPr>
            <a:r>
              <a:rPr lang="en" b="1" u="sng">
                <a:latin typeface="Times New Roman"/>
                <a:ea typeface="Times New Roman"/>
                <a:cs typeface="Times New Roman"/>
                <a:sym typeface="Times New Roman"/>
              </a:rPr>
              <a:t>STEP 4: </a:t>
            </a:r>
            <a:r>
              <a:rPr lang="en" sz="1875" b="1" u="sng">
                <a:latin typeface="Times New Roman"/>
                <a:ea typeface="Times New Roman"/>
                <a:cs typeface="Times New Roman"/>
                <a:sym typeface="Times New Roman"/>
              </a:rPr>
              <a:t>Compression Functions</a:t>
            </a:r>
            <a:endParaRPr sz="1875" b="1" u="sng">
              <a:latin typeface="Times New Roman"/>
              <a:ea typeface="Times New Roman"/>
              <a:cs typeface="Times New Roman"/>
              <a:sym typeface="Times New Roman"/>
            </a:endParaRPr>
          </a:p>
          <a:p>
            <a:pPr marL="457200" marR="0" lvl="0" indent="-336550" algn="l" rtl="0">
              <a:lnSpc>
                <a:spcPct val="95000"/>
              </a:lnSpc>
              <a:spcBef>
                <a:spcPts val="2400"/>
              </a:spcBef>
              <a:spcAft>
                <a:spcPts val="0"/>
              </a:spcAft>
              <a:buSzPts val="1700"/>
              <a:buFont typeface="Times New Roman"/>
              <a:buChar char="●"/>
            </a:pPr>
            <a:r>
              <a:rPr lang="en" sz="1700">
                <a:latin typeface="Times New Roman"/>
                <a:ea typeface="Times New Roman"/>
                <a:cs typeface="Times New Roman"/>
                <a:sym typeface="Times New Roman"/>
              </a:rPr>
              <a:t>The entire message gets broken down into multiple blocks of 512 bits each. </a:t>
            </a:r>
            <a:endParaRPr sz="1700">
              <a:latin typeface="Times New Roman"/>
              <a:ea typeface="Times New Roman"/>
              <a:cs typeface="Times New Roman"/>
              <a:sym typeface="Times New Roman"/>
            </a:endParaRPr>
          </a:p>
          <a:p>
            <a:pPr marL="457200" marR="0" lvl="0" indent="-336550" algn="l" rtl="0">
              <a:lnSpc>
                <a:spcPct val="9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It puts each block through 64 rounds of operation, with the output of each block serving as the input for the following block.</a:t>
            </a:r>
            <a:endParaRPr sz="17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2286000" lvl="0" indent="0" algn="l" rtl="0">
              <a:lnSpc>
                <a:spcPct val="115000"/>
              </a:lnSpc>
              <a:spcBef>
                <a:spcPts val="4800"/>
              </a:spcBef>
              <a:spcAft>
                <a:spcPts val="0"/>
              </a:spcAft>
              <a:buClr>
                <a:schemeClr val="dk1"/>
              </a:buClr>
              <a:buSzPct val="36666"/>
              <a:buFont typeface="Arial"/>
              <a:buNone/>
            </a:pPr>
            <a:r>
              <a:rPr lang="en">
                <a:latin typeface="Impact"/>
                <a:ea typeface="Impact"/>
                <a:cs typeface="Impact"/>
                <a:sym typeface="Impact"/>
              </a:rPr>
              <a:t>Steps in SHA-256 Algorithm</a:t>
            </a:r>
            <a:endParaRPr/>
          </a:p>
          <a:p>
            <a:pPr marL="2286000" marR="0" lvl="0" indent="0" algn="l" rtl="0">
              <a:lnSpc>
                <a:spcPct val="115000"/>
              </a:lnSpc>
              <a:spcBef>
                <a:spcPts val="4800"/>
              </a:spcBef>
              <a:spcAft>
                <a:spcPts val="2400"/>
              </a:spcAft>
              <a:buNone/>
            </a:pPr>
            <a:endParaRPr>
              <a:latin typeface="Impact"/>
              <a:ea typeface="Impact"/>
              <a:cs typeface="Impact"/>
              <a:sym typeface="Impact"/>
            </a:endParaRPr>
          </a:p>
        </p:txBody>
      </p:sp>
      <p:sp>
        <p:nvSpPr>
          <p:cNvPr id="196" name="Google Shape;196;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2400"/>
              </a:spcBef>
              <a:spcAft>
                <a:spcPts val="0"/>
              </a:spcAft>
              <a:buNone/>
            </a:pPr>
            <a:r>
              <a:rPr lang="en" sz="1875">
                <a:latin typeface="Impact"/>
                <a:ea typeface="Impact"/>
                <a:cs typeface="Impact"/>
                <a:sym typeface="Impact"/>
              </a:rPr>
              <a:t>                                                                                     </a:t>
            </a:r>
            <a:r>
              <a:rPr lang="en" sz="1875" b="1">
                <a:latin typeface="Times New Roman"/>
                <a:ea typeface="Times New Roman"/>
                <a:cs typeface="Times New Roman"/>
                <a:sym typeface="Times New Roman"/>
              </a:rPr>
              <a:t>     </a:t>
            </a:r>
            <a:r>
              <a:rPr lang="en" sz="1875" b="1" u="sng">
                <a:latin typeface="Times New Roman"/>
                <a:ea typeface="Times New Roman"/>
                <a:cs typeface="Times New Roman"/>
                <a:sym typeface="Times New Roman"/>
              </a:rPr>
              <a:t>Output</a:t>
            </a:r>
            <a:endParaRPr sz="1300" b="1" u="sng">
              <a:highlight>
                <a:srgbClr val="FFFFFF"/>
              </a:highlight>
              <a:latin typeface="Times New Roman"/>
              <a:ea typeface="Times New Roman"/>
              <a:cs typeface="Times New Roman"/>
              <a:sym typeface="Times New Roman"/>
            </a:endParaRPr>
          </a:p>
          <a:p>
            <a:pPr marL="457200" lvl="0" indent="-336550" algn="l" rtl="0">
              <a:spcBef>
                <a:spcPts val="1800"/>
              </a:spcBef>
              <a:spcAft>
                <a:spcPts val="0"/>
              </a:spcAft>
              <a:buSzPts val="1700"/>
              <a:buFont typeface="Times New Roman"/>
              <a:buChar char="●"/>
            </a:pPr>
            <a:r>
              <a:rPr lang="en" sz="1700">
                <a:latin typeface="Times New Roman"/>
                <a:ea typeface="Times New Roman"/>
                <a:cs typeface="Times New Roman"/>
                <a:sym typeface="Times New Roman"/>
              </a:rPr>
              <a:t>With each iteration, the final output of the block serves as the input for the next block. </a:t>
            </a:r>
            <a:endParaRPr sz="1700">
              <a:latin typeface="Times New Roman"/>
              <a:ea typeface="Times New Roman"/>
              <a:cs typeface="Times New Roman"/>
              <a:sym typeface="Times New Roman"/>
            </a:endParaRPr>
          </a:p>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The entire cycle keeps repeating until you reach the last 512-bit block, and you then consider its output the final hash digest. </a:t>
            </a:r>
            <a:endParaRPr sz="1700">
              <a:latin typeface="Times New Roman"/>
              <a:ea typeface="Times New Roman"/>
              <a:cs typeface="Times New Roman"/>
              <a:sym typeface="Times New Roman"/>
            </a:endParaRPr>
          </a:p>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This digest will be of the length 256-bit, as per the name of this algorithm.</a:t>
            </a:r>
            <a:endParaRPr sz="17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a:spLocks noGrp="1"/>
          </p:cNvSpPr>
          <p:nvPr>
            <p:ph type="body" idx="1"/>
          </p:nvPr>
        </p:nvSpPr>
        <p:spPr>
          <a:xfrm>
            <a:off x="311700" y="431625"/>
            <a:ext cx="7841100" cy="479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a:latin typeface="Times New Roman"/>
                <a:ea typeface="Times New Roman"/>
                <a:cs typeface="Times New Roman"/>
                <a:sym typeface="Times New Roman"/>
              </a:rPr>
              <a:t>SHA-256 gives a </a:t>
            </a:r>
            <a:r>
              <a:rPr lang="en" sz="1700" i="1">
                <a:latin typeface="Times New Roman"/>
                <a:ea typeface="Times New Roman"/>
                <a:cs typeface="Times New Roman"/>
                <a:sym typeface="Times New Roman"/>
              </a:rPr>
              <a:t>256-bit</a:t>
            </a:r>
            <a:r>
              <a:rPr lang="en" sz="1700">
                <a:latin typeface="Times New Roman"/>
                <a:ea typeface="Times New Roman"/>
                <a:cs typeface="Times New Roman"/>
                <a:sym typeface="Times New Roman"/>
              </a:rPr>
              <a:t> length output. Therefore, number of possible outcomes = 2</a:t>
            </a:r>
            <a:r>
              <a:rPr lang="en" sz="1700" baseline="30000">
                <a:latin typeface="Times New Roman"/>
                <a:ea typeface="Times New Roman"/>
                <a:cs typeface="Times New Roman"/>
                <a:sym typeface="Times New Roman"/>
              </a:rPr>
              <a:t>256</a:t>
            </a:r>
            <a:r>
              <a:rPr lang="en" sz="1700">
                <a:latin typeface="Times New Roman"/>
                <a:ea typeface="Times New Roman"/>
                <a:cs typeface="Times New Roman"/>
                <a:sym typeface="Times New Roman"/>
              </a:rPr>
              <a:t>  </a:t>
            </a:r>
            <a:endParaRPr sz="1700" baseline="30000">
              <a:latin typeface="Times New Roman"/>
              <a:ea typeface="Times New Roman"/>
              <a:cs typeface="Times New Roman"/>
              <a:sym typeface="Times New Roman"/>
            </a:endParaRPr>
          </a:p>
        </p:txBody>
      </p:sp>
      <p:pic>
        <p:nvPicPr>
          <p:cNvPr id="202" name="Google Shape;202;p36"/>
          <p:cNvPicPr preferRelativeResize="0"/>
          <p:nvPr/>
        </p:nvPicPr>
        <p:blipFill>
          <a:blip r:embed="rId3">
            <a:alphaModFix/>
          </a:blip>
          <a:stretch>
            <a:fillRect/>
          </a:stretch>
        </p:blipFill>
        <p:spPr>
          <a:xfrm>
            <a:off x="464125" y="911325"/>
            <a:ext cx="5972175" cy="704850"/>
          </a:xfrm>
          <a:prstGeom prst="rect">
            <a:avLst/>
          </a:prstGeom>
          <a:noFill/>
          <a:ln w="12700" cap="flat" cmpd="sng">
            <a:solidFill>
              <a:srgbClr val="000000"/>
            </a:solidFill>
            <a:prstDash val="solid"/>
            <a:miter lim="8000"/>
            <a:headEnd type="none" w="sm" len="sm"/>
            <a:tailEnd type="none" w="sm" len="sm"/>
          </a:ln>
        </p:spPr>
      </p:pic>
      <p:pic>
        <p:nvPicPr>
          <p:cNvPr id="203" name="Google Shape;203;p36"/>
          <p:cNvPicPr preferRelativeResize="0"/>
          <p:nvPr/>
        </p:nvPicPr>
        <p:blipFill>
          <a:blip r:embed="rId4">
            <a:alphaModFix/>
          </a:blip>
          <a:stretch>
            <a:fillRect/>
          </a:stretch>
        </p:blipFill>
        <p:spPr>
          <a:xfrm>
            <a:off x="464125" y="1780575"/>
            <a:ext cx="6143275" cy="1576500"/>
          </a:xfrm>
          <a:prstGeom prst="rect">
            <a:avLst/>
          </a:prstGeom>
          <a:noFill/>
          <a:ln w="12700" cap="flat" cmpd="sng">
            <a:solidFill>
              <a:srgbClr val="000000"/>
            </a:solidFill>
            <a:prstDash val="solid"/>
            <a:miter lim="8000"/>
            <a:headEnd type="none" w="sm" len="sm"/>
            <a:tailEnd type="none" w="sm" len="sm"/>
          </a:ln>
        </p:spPr>
      </p:pic>
      <p:pic>
        <p:nvPicPr>
          <p:cNvPr id="204" name="Google Shape;204;p36"/>
          <p:cNvPicPr preferRelativeResize="0"/>
          <p:nvPr/>
        </p:nvPicPr>
        <p:blipFill>
          <a:blip r:embed="rId5">
            <a:alphaModFix/>
          </a:blip>
          <a:stretch>
            <a:fillRect/>
          </a:stretch>
        </p:blipFill>
        <p:spPr>
          <a:xfrm>
            <a:off x="464125" y="3573750"/>
            <a:ext cx="3079725" cy="571150"/>
          </a:xfrm>
          <a:prstGeom prst="rect">
            <a:avLst/>
          </a:prstGeom>
          <a:noFill/>
          <a:ln w="12700" cap="flat" cmpd="sng">
            <a:solidFill>
              <a:srgbClr val="000000"/>
            </a:solidFill>
            <a:prstDash val="solid"/>
            <a:miter lim="8000"/>
            <a:headEnd type="none" w="sm" len="sm"/>
            <a:tailEnd type="none" w="sm" len="sm"/>
          </a:ln>
        </p:spPr>
      </p:pic>
      <p:cxnSp>
        <p:nvCxnSpPr>
          <p:cNvPr id="205" name="Google Shape;205;p36"/>
          <p:cNvCxnSpPr/>
          <p:nvPr/>
        </p:nvCxnSpPr>
        <p:spPr>
          <a:xfrm rot="10800000" flipH="1">
            <a:off x="5635075" y="2433900"/>
            <a:ext cx="1582500" cy="659400"/>
          </a:xfrm>
          <a:prstGeom prst="straightConnector1">
            <a:avLst/>
          </a:prstGeom>
          <a:noFill/>
          <a:ln w="19050" cap="flat" cmpd="sng">
            <a:solidFill>
              <a:srgbClr val="000000"/>
            </a:solidFill>
            <a:prstDash val="solid"/>
            <a:round/>
            <a:headEnd type="none" w="med" len="med"/>
            <a:tailEnd type="triangle" w="med" len="med"/>
          </a:ln>
        </p:spPr>
      </p:cxnSp>
      <p:cxnSp>
        <p:nvCxnSpPr>
          <p:cNvPr id="206" name="Google Shape;206;p36"/>
          <p:cNvCxnSpPr/>
          <p:nvPr/>
        </p:nvCxnSpPr>
        <p:spPr>
          <a:xfrm>
            <a:off x="6498325" y="3321100"/>
            <a:ext cx="407700" cy="563400"/>
          </a:xfrm>
          <a:prstGeom prst="straightConnector1">
            <a:avLst/>
          </a:prstGeom>
          <a:noFill/>
          <a:ln w="19050" cap="flat" cmpd="sng">
            <a:solidFill>
              <a:srgbClr val="000000"/>
            </a:solidFill>
            <a:prstDash val="solid"/>
            <a:round/>
            <a:headEnd type="none" w="med" len="med"/>
            <a:tailEnd type="triangle" w="med" len="med"/>
          </a:ln>
        </p:spPr>
      </p:cxnSp>
      <p:sp>
        <p:nvSpPr>
          <p:cNvPr id="207" name="Google Shape;207;p36"/>
          <p:cNvSpPr txBox="1"/>
          <p:nvPr/>
        </p:nvSpPr>
        <p:spPr>
          <a:xfrm>
            <a:off x="7265625" y="2062200"/>
            <a:ext cx="1438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Hexadecimal hash</a:t>
            </a:r>
            <a:endParaRPr b="1"/>
          </a:p>
        </p:txBody>
      </p:sp>
      <p:sp>
        <p:nvSpPr>
          <p:cNvPr id="208" name="Google Shape;208;p36"/>
          <p:cNvSpPr txBox="1"/>
          <p:nvPr/>
        </p:nvSpPr>
        <p:spPr>
          <a:xfrm>
            <a:off x="6906025" y="3725275"/>
            <a:ext cx="1438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Integer /decimal equivalent of hexadecimal hash</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7"/>
          <p:cNvSpPr txBox="1">
            <a:spLocks noGrp="1"/>
          </p:cNvSpPr>
          <p:nvPr>
            <p:ph type="body" idx="1"/>
          </p:nvPr>
        </p:nvSpPr>
        <p:spPr>
          <a:xfrm>
            <a:off x="311700" y="428250"/>
            <a:ext cx="8520600" cy="638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Even if two inputs are </a:t>
            </a:r>
            <a:r>
              <a:rPr lang="en" sz="1700" b="1">
                <a:latin typeface="Times New Roman"/>
                <a:ea typeface="Times New Roman"/>
                <a:cs typeface="Times New Roman"/>
                <a:sym typeface="Times New Roman"/>
              </a:rPr>
              <a:t>very similar</a:t>
            </a:r>
            <a:r>
              <a:rPr lang="en" sz="1700">
                <a:latin typeface="Times New Roman"/>
                <a:ea typeface="Times New Roman"/>
                <a:cs typeface="Times New Roman"/>
                <a:sym typeface="Times New Roman"/>
              </a:rPr>
              <a:t>, the corresponding hashes can be very different. For instance, the below two inputs very much resemble one another, however, their hashes are very different:</a:t>
            </a:r>
            <a:endParaRPr sz="1700">
              <a:latin typeface="Times New Roman"/>
              <a:ea typeface="Times New Roman"/>
              <a:cs typeface="Times New Roman"/>
              <a:sym typeface="Times New Roman"/>
            </a:endParaRPr>
          </a:p>
        </p:txBody>
      </p:sp>
      <p:pic>
        <p:nvPicPr>
          <p:cNvPr id="214" name="Google Shape;214;p37"/>
          <p:cNvPicPr preferRelativeResize="0"/>
          <p:nvPr/>
        </p:nvPicPr>
        <p:blipFill>
          <a:blip r:embed="rId3">
            <a:alphaModFix/>
          </a:blip>
          <a:stretch>
            <a:fillRect/>
          </a:stretch>
        </p:blipFill>
        <p:spPr>
          <a:xfrm>
            <a:off x="921300" y="1624525"/>
            <a:ext cx="7776525" cy="20922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8"/>
          <p:cNvSpPr txBox="1">
            <a:spLocks noGrp="1"/>
          </p:cNvSpPr>
          <p:nvPr>
            <p:ph type="body" idx="1"/>
          </p:nvPr>
        </p:nvSpPr>
        <p:spPr>
          <a:xfrm>
            <a:off x="311700" y="260400"/>
            <a:ext cx="8520600" cy="459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u="sng">
                <a:latin typeface="Times New Roman"/>
                <a:ea typeface="Times New Roman"/>
                <a:cs typeface="Times New Roman"/>
                <a:sym typeface="Times New Roman"/>
              </a:rPr>
              <a:t>Mining a Hash</a:t>
            </a:r>
            <a:endParaRPr sz="2000" b="1" u="sng">
              <a:latin typeface="Times New Roman"/>
              <a:ea typeface="Times New Roman"/>
              <a:cs typeface="Times New Roman"/>
              <a:sym typeface="Times New Roman"/>
            </a:endParaRPr>
          </a:p>
        </p:txBody>
      </p:sp>
      <p:pic>
        <p:nvPicPr>
          <p:cNvPr id="220" name="Google Shape;220;p38"/>
          <p:cNvPicPr preferRelativeResize="0"/>
          <p:nvPr/>
        </p:nvPicPr>
        <p:blipFill>
          <a:blip r:embed="rId3">
            <a:alphaModFix/>
          </a:blip>
          <a:stretch>
            <a:fillRect/>
          </a:stretch>
        </p:blipFill>
        <p:spPr>
          <a:xfrm>
            <a:off x="861400" y="1019925"/>
            <a:ext cx="6146025" cy="286895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9"/>
          <p:cNvSpPr txBox="1">
            <a:spLocks noGrp="1"/>
          </p:cNvSpPr>
          <p:nvPr>
            <p:ph type="title"/>
          </p:nvPr>
        </p:nvSpPr>
        <p:spPr>
          <a:xfrm>
            <a:off x="159300" y="2164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latin typeface="Times New Roman"/>
                <a:ea typeface="Times New Roman"/>
                <a:cs typeface="Times New Roman"/>
                <a:sym typeface="Times New Roman"/>
              </a:rPr>
              <a:t>class ‘Block’</a:t>
            </a:r>
            <a:endParaRPr b="1" u="sng">
              <a:latin typeface="Times New Roman"/>
              <a:ea typeface="Times New Roman"/>
              <a:cs typeface="Times New Roman"/>
              <a:sym typeface="Times New Roman"/>
            </a:endParaRPr>
          </a:p>
        </p:txBody>
      </p:sp>
      <p:pic>
        <p:nvPicPr>
          <p:cNvPr id="226" name="Google Shape;226;p39"/>
          <p:cNvPicPr preferRelativeResize="0"/>
          <p:nvPr/>
        </p:nvPicPr>
        <p:blipFill>
          <a:blip r:embed="rId3">
            <a:alphaModFix/>
          </a:blip>
          <a:stretch>
            <a:fillRect/>
          </a:stretch>
        </p:blipFill>
        <p:spPr>
          <a:xfrm>
            <a:off x="179825" y="881063"/>
            <a:ext cx="6153150" cy="3028950"/>
          </a:xfrm>
          <a:prstGeom prst="rect">
            <a:avLst/>
          </a:prstGeom>
          <a:noFill/>
          <a:ln w="12700" cap="flat" cmpd="sng">
            <a:solidFill>
              <a:srgbClr val="000000"/>
            </a:solidFill>
            <a:prstDash val="solid"/>
            <a:miter lim="8000"/>
            <a:headEnd type="none" w="sm" len="sm"/>
            <a:tailEnd type="none" w="sm" len="sm"/>
          </a:ln>
        </p:spPr>
      </p:pic>
      <p:pic>
        <p:nvPicPr>
          <p:cNvPr id="227" name="Google Shape;227;p39"/>
          <p:cNvPicPr preferRelativeResize="0"/>
          <p:nvPr/>
        </p:nvPicPr>
        <p:blipFill>
          <a:blip r:embed="rId4">
            <a:alphaModFix/>
          </a:blip>
          <a:stretch>
            <a:fillRect/>
          </a:stretch>
        </p:blipFill>
        <p:spPr>
          <a:xfrm>
            <a:off x="6601100" y="1182500"/>
            <a:ext cx="2466975" cy="1362075"/>
          </a:xfrm>
          <a:prstGeom prst="rect">
            <a:avLst/>
          </a:prstGeom>
          <a:noFill/>
          <a:ln w="12700" cap="flat" cmpd="sng">
            <a:solidFill>
              <a:srgbClr val="000000"/>
            </a:solidFill>
            <a:prstDash val="solid"/>
            <a:miter lim="8000"/>
            <a:headEnd type="none" w="sm" len="sm"/>
            <a:tailEnd type="none" w="sm" len="sm"/>
          </a:ln>
        </p:spPr>
      </p:pic>
      <p:cxnSp>
        <p:nvCxnSpPr>
          <p:cNvPr id="228" name="Google Shape;228;p39"/>
          <p:cNvCxnSpPr/>
          <p:nvPr/>
        </p:nvCxnSpPr>
        <p:spPr>
          <a:xfrm>
            <a:off x="6498325" y="786250"/>
            <a:ext cx="12000" cy="34890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159300" y="2164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latin typeface="Times New Roman"/>
                <a:ea typeface="Times New Roman"/>
                <a:cs typeface="Times New Roman"/>
                <a:sym typeface="Times New Roman"/>
              </a:rPr>
              <a:t>class ‘Chain’</a:t>
            </a:r>
            <a:endParaRPr b="1" u="sng">
              <a:latin typeface="Times New Roman"/>
              <a:ea typeface="Times New Roman"/>
              <a:cs typeface="Times New Roman"/>
              <a:sym typeface="Times New Roman"/>
            </a:endParaRPr>
          </a:p>
        </p:txBody>
      </p:sp>
      <p:pic>
        <p:nvPicPr>
          <p:cNvPr id="234" name="Google Shape;234;p40"/>
          <p:cNvPicPr preferRelativeResize="0"/>
          <p:nvPr/>
        </p:nvPicPr>
        <p:blipFill>
          <a:blip r:embed="rId3">
            <a:alphaModFix/>
          </a:blip>
          <a:stretch>
            <a:fillRect/>
          </a:stretch>
        </p:blipFill>
        <p:spPr>
          <a:xfrm>
            <a:off x="311700" y="829625"/>
            <a:ext cx="7626525" cy="360570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41"/>
          <p:cNvPicPr preferRelativeResize="0"/>
          <p:nvPr/>
        </p:nvPicPr>
        <p:blipFill rotWithShape="1">
          <a:blip r:embed="rId3">
            <a:alphaModFix/>
          </a:blip>
          <a:srcRect l="4689"/>
          <a:stretch/>
        </p:blipFill>
        <p:spPr>
          <a:xfrm>
            <a:off x="739075" y="225925"/>
            <a:ext cx="2857500" cy="2476500"/>
          </a:xfrm>
          <a:prstGeom prst="rect">
            <a:avLst/>
          </a:prstGeom>
          <a:noFill/>
          <a:ln w="12700" cap="flat" cmpd="sng">
            <a:solidFill>
              <a:srgbClr val="000000"/>
            </a:solidFill>
            <a:prstDash val="solid"/>
            <a:miter lim="8000"/>
            <a:headEnd type="none" w="sm" len="sm"/>
            <a:tailEnd type="none" w="sm" len="sm"/>
          </a:ln>
        </p:spPr>
      </p:pic>
      <p:pic>
        <p:nvPicPr>
          <p:cNvPr id="240" name="Google Shape;240;p41"/>
          <p:cNvPicPr preferRelativeResize="0"/>
          <p:nvPr/>
        </p:nvPicPr>
        <p:blipFill>
          <a:blip r:embed="rId4">
            <a:alphaModFix/>
          </a:blip>
          <a:stretch>
            <a:fillRect/>
          </a:stretch>
        </p:blipFill>
        <p:spPr>
          <a:xfrm>
            <a:off x="739075" y="2857000"/>
            <a:ext cx="5305425" cy="196215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203925"/>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latin typeface="Impact"/>
                <a:ea typeface="Impact"/>
                <a:cs typeface="Impact"/>
                <a:sym typeface="Impact"/>
              </a:rPr>
              <a:t>TABLE OF CONTENTS</a:t>
            </a:r>
            <a:endParaRPr u="sng">
              <a:latin typeface="Impact"/>
              <a:ea typeface="Impact"/>
              <a:cs typeface="Impact"/>
              <a:sym typeface="Impact"/>
            </a:endParaRPr>
          </a:p>
        </p:txBody>
      </p:sp>
      <p:sp>
        <p:nvSpPr>
          <p:cNvPr id="71" name="Google Shape;71;p1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Introduction</a:t>
            </a:r>
            <a:endParaRPr/>
          </a:p>
          <a:p>
            <a:pPr marL="457200" lvl="0" indent="-342900" algn="l" rtl="0">
              <a:spcBef>
                <a:spcPts val="0"/>
              </a:spcBef>
              <a:spcAft>
                <a:spcPts val="0"/>
              </a:spcAft>
              <a:buSzPts val="1800"/>
              <a:buAutoNum type="arabicPeriod"/>
            </a:pPr>
            <a:r>
              <a:rPr lang="en"/>
              <a:t>Hashing</a:t>
            </a:r>
            <a:endParaRPr/>
          </a:p>
          <a:p>
            <a:pPr marL="457200" lvl="0" indent="-342900" algn="l" rtl="0">
              <a:spcBef>
                <a:spcPts val="0"/>
              </a:spcBef>
              <a:spcAft>
                <a:spcPts val="0"/>
              </a:spcAft>
              <a:buSzPts val="1800"/>
              <a:buAutoNum type="arabicPeriod"/>
            </a:pPr>
            <a:r>
              <a:rPr lang="en"/>
              <a:t>SHA-256</a:t>
            </a:r>
            <a:endParaRPr/>
          </a:p>
          <a:p>
            <a:pPr marL="457200" lvl="0" indent="-342900" algn="l" rtl="0">
              <a:spcBef>
                <a:spcPts val="0"/>
              </a:spcBef>
              <a:spcAft>
                <a:spcPts val="0"/>
              </a:spcAft>
              <a:buSzPts val="1800"/>
              <a:buAutoNum type="arabicPeriod"/>
            </a:pPr>
            <a:r>
              <a:rPr lang="en"/>
              <a:t>Codes</a:t>
            </a:r>
            <a:endParaRPr/>
          </a:p>
          <a:p>
            <a:pPr marL="457200" lvl="0" indent="-342900" algn="l" rtl="0">
              <a:spcBef>
                <a:spcPts val="0"/>
              </a:spcBef>
              <a:spcAft>
                <a:spcPts val="0"/>
              </a:spcAft>
              <a:buSzPts val="1800"/>
              <a:buAutoNum type="arabicPeriod"/>
            </a:pPr>
            <a:r>
              <a:rPr lang="en"/>
              <a:t>Advantages</a:t>
            </a:r>
            <a:endParaRPr/>
          </a:p>
          <a:p>
            <a:pPr marL="457200" lvl="0" indent="-342900" algn="l" rtl="0">
              <a:spcBef>
                <a:spcPts val="0"/>
              </a:spcBef>
              <a:spcAft>
                <a:spcPts val="0"/>
              </a:spcAft>
              <a:buSzPts val="1800"/>
              <a:buAutoNum type="arabicPeriod"/>
            </a:pPr>
            <a:r>
              <a:rPr lang="en"/>
              <a:t>Drawbacks</a:t>
            </a:r>
            <a:endParaRPr/>
          </a:p>
          <a:p>
            <a:pPr marL="457200" lvl="0" indent="-342900" algn="l" rtl="0">
              <a:spcBef>
                <a:spcPts val="0"/>
              </a:spcBef>
              <a:spcAft>
                <a:spcPts val="0"/>
              </a:spcAft>
              <a:buSzPts val="1800"/>
              <a:buAutoNum type="arabicPeriod"/>
            </a:pPr>
            <a:r>
              <a:rPr lang="en"/>
              <a:t>Conclusion</a:t>
            </a:r>
            <a:endParaRPr/>
          </a:p>
          <a:p>
            <a:pPr marL="0" lvl="0" indent="0" algn="l" rtl="0">
              <a:spcBef>
                <a:spcPts val="1200"/>
              </a:spcBef>
              <a:spcAft>
                <a:spcPts val="12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42"/>
          <p:cNvPicPr preferRelativeResize="0"/>
          <p:nvPr/>
        </p:nvPicPr>
        <p:blipFill>
          <a:blip r:embed="rId3">
            <a:alphaModFix/>
          </a:blip>
          <a:stretch>
            <a:fillRect/>
          </a:stretch>
        </p:blipFill>
        <p:spPr>
          <a:xfrm>
            <a:off x="408425" y="909500"/>
            <a:ext cx="5216724" cy="2662575"/>
          </a:xfrm>
          <a:prstGeom prst="rect">
            <a:avLst/>
          </a:prstGeom>
          <a:noFill/>
          <a:ln w="12700" cap="flat" cmpd="sng">
            <a:solidFill>
              <a:srgbClr val="000000"/>
            </a:solidFill>
            <a:prstDash val="solid"/>
            <a:miter lim="8000"/>
            <a:headEnd type="none" w="sm" len="sm"/>
            <a:tailEnd type="none" w="sm" len="sm"/>
          </a:ln>
        </p:spPr>
      </p:pic>
      <p:sp>
        <p:nvSpPr>
          <p:cNvPr id="246" name="Google Shape;246;p42"/>
          <p:cNvSpPr txBox="1">
            <a:spLocks noGrp="1"/>
          </p:cNvSpPr>
          <p:nvPr>
            <p:ph type="title"/>
          </p:nvPr>
        </p:nvSpPr>
        <p:spPr>
          <a:xfrm>
            <a:off x="311700" y="2164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latin typeface="Times New Roman"/>
                <a:ea typeface="Times New Roman"/>
                <a:cs typeface="Times New Roman"/>
                <a:sym typeface="Times New Roman"/>
              </a:rPr>
              <a:t>Main codescript</a:t>
            </a:r>
            <a:endParaRPr b="1" u="sng">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3"/>
          <p:cNvPicPr preferRelativeResize="0"/>
          <p:nvPr/>
        </p:nvPicPr>
        <p:blipFill>
          <a:blip r:embed="rId3">
            <a:alphaModFix/>
          </a:blip>
          <a:stretch>
            <a:fillRect/>
          </a:stretch>
        </p:blipFill>
        <p:spPr>
          <a:xfrm>
            <a:off x="650750" y="835750"/>
            <a:ext cx="5932300" cy="4068800"/>
          </a:xfrm>
          <a:prstGeom prst="rect">
            <a:avLst/>
          </a:prstGeom>
          <a:noFill/>
          <a:ln w="19050" cap="flat" cmpd="sng">
            <a:solidFill>
              <a:srgbClr val="000000"/>
            </a:solidFill>
            <a:prstDash val="solid"/>
            <a:miter lim="8000"/>
            <a:headEnd type="none" w="sm" len="sm"/>
            <a:tailEnd type="none" w="sm" len="sm"/>
          </a:ln>
        </p:spPr>
      </p:pic>
      <p:sp>
        <p:nvSpPr>
          <p:cNvPr id="252" name="Google Shape;252;p43"/>
          <p:cNvSpPr txBox="1">
            <a:spLocks noGrp="1"/>
          </p:cNvSpPr>
          <p:nvPr>
            <p:ph type="title"/>
          </p:nvPr>
        </p:nvSpPr>
        <p:spPr>
          <a:xfrm>
            <a:off x="311700" y="2164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latin typeface="Times New Roman"/>
                <a:ea typeface="Times New Roman"/>
                <a:cs typeface="Times New Roman"/>
                <a:sym typeface="Times New Roman"/>
              </a:rPr>
              <a:t>Functioning of the chain</a:t>
            </a:r>
            <a:endParaRPr b="1" u="sng">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4"/>
          <p:cNvPicPr preferRelativeResize="0"/>
          <p:nvPr/>
        </p:nvPicPr>
        <p:blipFill>
          <a:blip r:embed="rId3">
            <a:alphaModFix/>
          </a:blip>
          <a:stretch>
            <a:fillRect/>
          </a:stretch>
        </p:blipFill>
        <p:spPr>
          <a:xfrm>
            <a:off x="809675" y="460725"/>
            <a:ext cx="7120401" cy="3727075"/>
          </a:xfrm>
          <a:prstGeom prst="rect">
            <a:avLst/>
          </a:prstGeom>
          <a:noFill/>
          <a:ln w="19050" cap="flat" cmpd="sng">
            <a:solidFill>
              <a:srgbClr val="000000"/>
            </a:solidFill>
            <a:prstDash val="solid"/>
            <a:miter lim="8000"/>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4000" b="1">
                <a:solidFill>
                  <a:schemeClr val="lt1"/>
                </a:solidFill>
                <a:latin typeface="Nunito"/>
                <a:ea typeface="Nunito"/>
                <a:cs typeface="Nunito"/>
                <a:sym typeface="Nunito"/>
              </a:rPr>
              <a:t>A simple Blockchain-based voting system</a:t>
            </a:r>
            <a:endParaRPr b="1">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txBox="1">
            <a:spLocks noGrp="1"/>
          </p:cNvSpPr>
          <p:nvPr>
            <p:ph type="title"/>
          </p:nvPr>
        </p:nvSpPr>
        <p:spPr>
          <a:xfrm>
            <a:off x="311700" y="208700"/>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3500" b="1" u="sng">
                <a:latin typeface="Times New Roman"/>
                <a:ea typeface="Times New Roman"/>
                <a:cs typeface="Times New Roman"/>
                <a:sym typeface="Times New Roman"/>
              </a:rPr>
              <a:t>class ‘Block’</a:t>
            </a:r>
            <a:endParaRPr sz="3500" b="1" u="sng">
              <a:latin typeface="Times New Roman"/>
              <a:ea typeface="Times New Roman"/>
              <a:cs typeface="Times New Roman"/>
              <a:sym typeface="Times New Roman"/>
            </a:endParaRPr>
          </a:p>
        </p:txBody>
      </p:sp>
      <p:pic>
        <p:nvPicPr>
          <p:cNvPr id="268" name="Google Shape;268;p46"/>
          <p:cNvPicPr preferRelativeResize="0"/>
          <p:nvPr/>
        </p:nvPicPr>
        <p:blipFill rotWithShape="1">
          <a:blip r:embed="rId3">
            <a:alphaModFix/>
          </a:blip>
          <a:srcRect r="17307" b="30434"/>
          <a:stretch/>
        </p:blipFill>
        <p:spPr>
          <a:xfrm>
            <a:off x="387900" y="922875"/>
            <a:ext cx="4720425" cy="3345576"/>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7"/>
          <p:cNvPicPr preferRelativeResize="0"/>
          <p:nvPr/>
        </p:nvPicPr>
        <p:blipFill>
          <a:blip r:embed="rId3">
            <a:alphaModFix/>
          </a:blip>
          <a:stretch>
            <a:fillRect/>
          </a:stretch>
        </p:blipFill>
        <p:spPr>
          <a:xfrm>
            <a:off x="296649" y="3449213"/>
            <a:ext cx="5262926" cy="1337588"/>
          </a:xfrm>
          <a:prstGeom prst="rect">
            <a:avLst/>
          </a:prstGeom>
          <a:noFill/>
          <a:ln w="12700" cap="flat" cmpd="sng">
            <a:solidFill>
              <a:srgbClr val="000000"/>
            </a:solidFill>
            <a:prstDash val="solid"/>
            <a:miter lim="8000"/>
            <a:headEnd type="none" w="sm" len="sm"/>
            <a:tailEnd type="none" w="sm" len="sm"/>
          </a:ln>
        </p:spPr>
      </p:pic>
      <p:pic>
        <p:nvPicPr>
          <p:cNvPr id="274" name="Google Shape;274;p47"/>
          <p:cNvPicPr preferRelativeResize="0"/>
          <p:nvPr/>
        </p:nvPicPr>
        <p:blipFill rotWithShape="1">
          <a:blip r:embed="rId4">
            <a:alphaModFix/>
          </a:blip>
          <a:srcRect r="11956"/>
          <a:stretch/>
        </p:blipFill>
        <p:spPr>
          <a:xfrm>
            <a:off x="227775" y="1611675"/>
            <a:ext cx="5400675" cy="781050"/>
          </a:xfrm>
          <a:prstGeom prst="rect">
            <a:avLst/>
          </a:prstGeom>
          <a:noFill/>
          <a:ln w="12700" cap="flat" cmpd="sng">
            <a:solidFill>
              <a:srgbClr val="000000"/>
            </a:solidFill>
            <a:prstDash val="solid"/>
            <a:miter lim="8000"/>
            <a:headEnd type="none" w="sm" len="sm"/>
            <a:tailEnd type="none" w="sm" len="sm"/>
          </a:ln>
        </p:spPr>
      </p:pic>
      <p:pic>
        <p:nvPicPr>
          <p:cNvPr id="275" name="Google Shape;275;p47"/>
          <p:cNvPicPr preferRelativeResize="0"/>
          <p:nvPr/>
        </p:nvPicPr>
        <p:blipFill>
          <a:blip r:embed="rId5">
            <a:alphaModFix/>
          </a:blip>
          <a:stretch>
            <a:fillRect/>
          </a:stretch>
        </p:blipFill>
        <p:spPr>
          <a:xfrm>
            <a:off x="5859400" y="3665038"/>
            <a:ext cx="1789625" cy="494825"/>
          </a:xfrm>
          <a:prstGeom prst="rect">
            <a:avLst/>
          </a:prstGeom>
          <a:noFill/>
          <a:ln w="12700" cap="flat" cmpd="sng">
            <a:solidFill>
              <a:srgbClr val="000000"/>
            </a:solidFill>
            <a:prstDash val="solid"/>
            <a:miter lim="8000"/>
            <a:headEnd type="none" w="sm" len="sm"/>
            <a:tailEnd type="none" w="sm" len="sm"/>
          </a:ln>
        </p:spPr>
      </p:pic>
      <p:pic>
        <p:nvPicPr>
          <p:cNvPr id="276" name="Google Shape;276;p47"/>
          <p:cNvPicPr preferRelativeResize="0"/>
          <p:nvPr/>
        </p:nvPicPr>
        <p:blipFill rotWithShape="1">
          <a:blip r:embed="rId6">
            <a:alphaModFix/>
          </a:blip>
          <a:srcRect t="74486"/>
          <a:stretch/>
        </p:blipFill>
        <p:spPr>
          <a:xfrm>
            <a:off x="227775" y="347700"/>
            <a:ext cx="5019675" cy="1079000"/>
          </a:xfrm>
          <a:prstGeom prst="rect">
            <a:avLst/>
          </a:prstGeom>
          <a:noFill/>
          <a:ln w="12700" cap="flat" cmpd="sng">
            <a:solidFill>
              <a:srgbClr val="000000"/>
            </a:solidFill>
            <a:prstDash val="solid"/>
            <a:miter lim="8000"/>
            <a:headEnd type="none" w="sm" len="sm"/>
            <a:tailEnd type="none" w="sm" len="sm"/>
          </a:ln>
        </p:spPr>
      </p:pic>
      <p:cxnSp>
        <p:nvCxnSpPr>
          <p:cNvPr id="277" name="Google Shape;277;p47"/>
          <p:cNvCxnSpPr/>
          <p:nvPr/>
        </p:nvCxnSpPr>
        <p:spPr>
          <a:xfrm>
            <a:off x="160125" y="2745600"/>
            <a:ext cx="8224800" cy="12000"/>
          </a:xfrm>
          <a:prstGeom prst="straightConnector1">
            <a:avLst/>
          </a:prstGeom>
          <a:noFill/>
          <a:ln w="19050" cap="flat" cmpd="sng">
            <a:solidFill>
              <a:schemeClr val="dk2"/>
            </a:solidFill>
            <a:prstDash val="solid"/>
            <a:round/>
            <a:headEnd type="none" w="med" len="med"/>
            <a:tailEnd type="none" w="med" len="med"/>
          </a:ln>
        </p:spPr>
      </p:cxnSp>
      <p:sp>
        <p:nvSpPr>
          <p:cNvPr id="278" name="Google Shape;278;p47"/>
          <p:cNvSpPr txBox="1"/>
          <p:nvPr/>
        </p:nvSpPr>
        <p:spPr>
          <a:xfrm>
            <a:off x="227800" y="2889475"/>
            <a:ext cx="38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u="sng">
                <a:latin typeface="Times New Roman"/>
                <a:ea typeface="Times New Roman"/>
                <a:cs typeface="Times New Roman"/>
                <a:sym typeface="Times New Roman"/>
              </a:rPr>
              <a:t>Example usage of json.dumps() &amp; zfill()</a:t>
            </a:r>
            <a:endParaRPr sz="1700" b="1" u="sng">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latin typeface="Times New Roman"/>
                <a:ea typeface="Times New Roman"/>
                <a:cs typeface="Times New Roman"/>
                <a:sym typeface="Times New Roman"/>
              </a:rPr>
              <a:t>class ‘Blockchain’</a:t>
            </a:r>
            <a:endParaRPr b="1" u="sng">
              <a:latin typeface="Times New Roman"/>
              <a:ea typeface="Times New Roman"/>
              <a:cs typeface="Times New Roman"/>
              <a:sym typeface="Times New Roman"/>
            </a:endParaRPr>
          </a:p>
        </p:txBody>
      </p:sp>
      <p:pic>
        <p:nvPicPr>
          <p:cNvPr id="284" name="Google Shape;284;p48"/>
          <p:cNvPicPr preferRelativeResize="0"/>
          <p:nvPr/>
        </p:nvPicPr>
        <p:blipFill rotWithShape="1">
          <a:blip r:embed="rId3">
            <a:alphaModFix/>
          </a:blip>
          <a:srcRect b="42206"/>
          <a:stretch/>
        </p:blipFill>
        <p:spPr>
          <a:xfrm>
            <a:off x="257175" y="1143263"/>
            <a:ext cx="4314825" cy="2856976"/>
          </a:xfrm>
          <a:prstGeom prst="rect">
            <a:avLst/>
          </a:prstGeom>
          <a:noFill/>
          <a:ln w="12700" cap="flat" cmpd="sng">
            <a:solidFill>
              <a:srgbClr val="000000"/>
            </a:solidFill>
            <a:prstDash val="solid"/>
            <a:miter lim="8000"/>
            <a:headEnd type="none" w="sm" len="sm"/>
            <a:tailEnd type="none" w="sm" len="sm"/>
          </a:ln>
        </p:spPr>
      </p:pic>
      <p:pic>
        <p:nvPicPr>
          <p:cNvPr id="285" name="Google Shape;285;p48"/>
          <p:cNvPicPr preferRelativeResize="0"/>
          <p:nvPr/>
        </p:nvPicPr>
        <p:blipFill rotWithShape="1">
          <a:blip r:embed="rId3">
            <a:alphaModFix/>
          </a:blip>
          <a:srcRect l="13592" t="57377" r="10089"/>
          <a:stretch/>
        </p:blipFill>
        <p:spPr>
          <a:xfrm>
            <a:off x="5351275" y="1518250"/>
            <a:ext cx="3293150" cy="2107025"/>
          </a:xfrm>
          <a:prstGeom prst="rect">
            <a:avLst/>
          </a:prstGeom>
          <a:noFill/>
          <a:ln w="12700" cap="flat" cmpd="sng">
            <a:solidFill>
              <a:srgbClr val="000000"/>
            </a:solidFill>
            <a:prstDash val="solid"/>
            <a:miter lim="8000"/>
            <a:headEnd type="none" w="sm" len="sm"/>
            <a:tailEnd type="none" w="sm" len="sm"/>
          </a:ln>
        </p:spPr>
      </p:pic>
      <p:cxnSp>
        <p:nvCxnSpPr>
          <p:cNvPr id="286" name="Google Shape;286;p48"/>
          <p:cNvCxnSpPr/>
          <p:nvPr/>
        </p:nvCxnSpPr>
        <p:spPr>
          <a:xfrm>
            <a:off x="4951675" y="791300"/>
            <a:ext cx="12000" cy="37647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9"/>
          <p:cNvSpPr txBox="1">
            <a:spLocks noGrp="1"/>
          </p:cNvSpPr>
          <p:nvPr>
            <p:ph type="title"/>
          </p:nvPr>
        </p:nvSpPr>
        <p:spPr>
          <a:xfrm>
            <a:off x="311700" y="2926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latin typeface="Times New Roman"/>
                <a:ea typeface="Times New Roman"/>
                <a:cs typeface="Times New Roman"/>
                <a:sym typeface="Times New Roman"/>
              </a:rPr>
              <a:t>Main codescript</a:t>
            </a:r>
            <a:endParaRPr b="1" u="sng">
              <a:latin typeface="Times New Roman"/>
              <a:ea typeface="Times New Roman"/>
              <a:cs typeface="Times New Roman"/>
              <a:sym typeface="Times New Roman"/>
            </a:endParaRPr>
          </a:p>
        </p:txBody>
      </p:sp>
      <p:pic>
        <p:nvPicPr>
          <p:cNvPr id="292" name="Google Shape;292;p49"/>
          <p:cNvPicPr preferRelativeResize="0"/>
          <p:nvPr/>
        </p:nvPicPr>
        <p:blipFill rotWithShape="1">
          <a:blip r:embed="rId3">
            <a:alphaModFix/>
          </a:blip>
          <a:srcRect l="4340" t="43820" r="15723"/>
          <a:stretch/>
        </p:blipFill>
        <p:spPr>
          <a:xfrm>
            <a:off x="4651950" y="922077"/>
            <a:ext cx="4412126" cy="2707025"/>
          </a:xfrm>
          <a:prstGeom prst="rect">
            <a:avLst/>
          </a:prstGeom>
          <a:noFill/>
          <a:ln w="12700" cap="flat" cmpd="sng">
            <a:solidFill>
              <a:srgbClr val="000000"/>
            </a:solidFill>
            <a:prstDash val="solid"/>
            <a:miter lim="8000"/>
            <a:headEnd type="none" w="sm" len="sm"/>
            <a:tailEnd type="none" w="sm" len="sm"/>
          </a:ln>
        </p:spPr>
      </p:pic>
      <p:pic>
        <p:nvPicPr>
          <p:cNvPr id="293" name="Google Shape;293;p49"/>
          <p:cNvPicPr preferRelativeResize="0"/>
          <p:nvPr/>
        </p:nvPicPr>
        <p:blipFill rotWithShape="1">
          <a:blip r:embed="rId3">
            <a:alphaModFix/>
          </a:blip>
          <a:srcRect r="23890" b="55777"/>
          <a:stretch/>
        </p:blipFill>
        <p:spPr>
          <a:xfrm>
            <a:off x="203775" y="1106200"/>
            <a:ext cx="4153849" cy="2107000"/>
          </a:xfrm>
          <a:prstGeom prst="rect">
            <a:avLst/>
          </a:prstGeom>
          <a:noFill/>
          <a:ln w="12700" cap="flat" cmpd="sng">
            <a:solidFill>
              <a:srgbClr val="000000"/>
            </a:solidFill>
            <a:prstDash val="solid"/>
            <a:miter lim="8000"/>
            <a:headEnd type="none" w="sm" len="sm"/>
            <a:tailEnd type="none" w="sm" len="sm"/>
          </a:ln>
        </p:spPr>
      </p:pic>
      <p:cxnSp>
        <p:nvCxnSpPr>
          <p:cNvPr id="294" name="Google Shape;294;p49"/>
          <p:cNvCxnSpPr/>
          <p:nvPr/>
        </p:nvCxnSpPr>
        <p:spPr>
          <a:xfrm>
            <a:off x="4476350" y="659425"/>
            <a:ext cx="12000" cy="37527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50"/>
          <p:cNvPicPr preferRelativeResize="0"/>
          <p:nvPr/>
        </p:nvPicPr>
        <p:blipFill rotWithShape="1">
          <a:blip r:embed="rId3">
            <a:alphaModFix/>
          </a:blip>
          <a:srcRect b="29433"/>
          <a:stretch/>
        </p:blipFill>
        <p:spPr>
          <a:xfrm>
            <a:off x="721775" y="139100"/>
            <a:ext cx="5267325" cy="3390900"/>
          </a:xfrm>
          <a:prstGeom prst="rect">
            <a:avLst/>
          </a:prstGeom>
          <a:noFill/>
          <a:ln w="12700" cap="flat" cmpd="sng">
            <a:solidFill>
              <a:srgbClr val="000000"/>
            </a:solidFill>
            <a:prstDash val="solid"/>
            <a:miter lim="8000"/>
            <a:headEnd type="none" w="sm" len="sm"/>
            <a:tailEnd type="none" w="sm" len="sm"/>
          </a:ln>
        </p:spPr>
      </p:pic>
      <p:pic>
        <p:nvPicPr>
          <p:cNvPr id="300" name="Google Shape;300;p50"/>
          <p:cNvPicPr preferRelativeResize="0"/>
          <p:nvPr/>
        </p:nvPicPr>
        <p:blipFill rotWithShape="1">
          <a:blip r:embed="rId3">
            <a:alphaModFix/>
          </a:blip>
          <a:srcRect t="70891"/>
          <a:stretch/>
        </p:blipFill>
        <p:spPr>
          <a:xfrm>
            <a:off x="721775" y="3529988"/>
            <a:ext cx="5267325" cy="14001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1"/>
          <p:cNvSpPr txBox="1">
            <a:spLocks noGrp="1"/>
          </p:cNvSpPr>
          <p:nvPr>
            <p:ph type="title"/>
          </p:nvPr>
        </p:nvSpPr>
        <p:spPr>
          <a:xfrm>
            <a:off x="311700" y="2164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latin typeface="Times New Roman"/>
                <a:ea typeface="Times New Roman"/>
                <a:cs typeface="Times New Roman"/>
                <a:sym typeface="Times New Roman"/>
              </a:rPr>
              <a:t>Functioning of the Voting system</a:t>
            </a:r>
            <a:endParaRPr b="1" u="sng">
              <a:latin typeface="Times New Roman"/>
              <a:ea typeface="Times New Roman"/>
              <a:cs typeface="Times New Roman"/>
              <a:sym typeface="Times New Roman"/>
            </a:endParaRPr>
          </a:p>
        </p:txBody>
      </p:sp>
      <p:pic>
        <p:nvPicPr>
          <p:cNvPr id="306" name="Google Shape;306;p51"/>
          <p:cNvPicPr preferRelativeResize="0"/>
          <p:nvPr/>
        </p:nvPicPr>
        <p:blipFill rotWithShape="1">
          <a:blip r:embed="rId3">
            <a:alphaModFix/>
          </a:blip>
          <a:srcRect b="50382"/>
          <a:stretch/>
        </p:blipFill>
        <p:spPr>
          <a:xfrm>
            <a:off x="128350" y="1065475"/>
            <a:ext cx="4224800" cy="2291601"/>
          </a:xfrm>
          <a:prstGeom prst="rect">
            <a:avLst/>
          </a:prstGeom>
          <a:noFill/>
          <a:ln w="12700" cap="flat" cmpd="sng">
            <a:solidFill>
              <a:srgbClr val="000000"/>
            </a:solidFill>
            <a:prstDash val="solid"/>
            <a:miter lim="8000"/>
            <a:headEnd type="none" w="sm" len="sm"/>
            <a:tailEnd type="none" w="sm" len="sm"/>
          </a:ln>
        </p:spPr>
      </p:pic>
      <p:pic>
        <p:nvPicPr>
          <p:cNvPr id="307" name="Google Shape;307;p51"/>
          <p:cNvPicPr preferRelativeResize="0"/>
          <p:nvPr/>
        </p:nvPicPr>
        <p:blipFill rotWithShape="1">
          <a:blip r:embed="rId3">
            <a:alphaModFix/>
          </a:blip>
          <a:srcRect t="49210"/>
          <a:stretch/>
        </p:blipFill>
        <p:spPr>
          <a:xfrm>
            <a:off x="4595979" y="1014854"/>
            <a:ext cx="4396150" cy="2440800"/>
          </a:xfrm>
          <a:prstGeom prst="rect">
            <a:avLst/>
          </a:prstGeom>
          <a:noFill/>
          <a:ln w="12700" cap="flat" cmpd="sng">
            <a:solidFill>
              <a:srgbClr val="000000"/>
            </a:solidFill>
            <a:prstDash val="solid"/>
            <a:miter lim="8000"/>
            <a:headEnd type="none" w="sm" len="sm"/>
            <a:tailEnd type="none" w="sm" len="sm"/>
          </a:ln>
        </p:spPr>
      </p:pic>
      <p:cxnSp>
        <p:nvCxnSpPr>
          <p:cNvPr id="308" name="Google Shape;308;p51"/>
          <p:cNvCxnSpPr/>
          <p:nvPr/>
        </p:nvCxnSpPr>
        <p:spPr>
          <a:xfrm>
            <a:off x="4467558" y="829625"/>
            <a:ext cx="4500" cy="30909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512700" y="1316025"/>
            <a:ext cx="8118600" cy="210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500" b="1">
                <a:latin typeface="Nunito"/>
                <a:ea typeface="Nunito"/>
                <a:cs typeface="Nunito"/>
                <a:sym typeface="Nunito"/>
              </a:rPr>
              <a:t>An Introduction to </a:t>
            </a:r>
            <a:r>
              <a:rPr lang="en" b="1">
                <a:latin typeface="Nunito"/>
                <a:ea typeface="Nunito"/>
                <a:cs typeface="Nunito"/>
                <a:sym typeface="Nunito"/>
              </a:rPr>
              <a:t>Blockchain</a:t>
            </a:r>
            <a:endParaRPr b="1">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52"/>
          <p:cNvPicPr preferRelativeResize="0"/>
          <p:nvPr/>
        </p:nvPicPr>
        <p:blipFill>
          <a:blip r:embed="rId3">
            <a:alphaModFix/>
          </a:blip>
          <a:stretch>
            <a:fillRect/>
          </a:stretch>
        </p:blipFill>
        <p:spPr>
          <a:xfrm>
            <a:off x="436675" y="620075"/>
            <a:ext cx="5170100" cy="28568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53"/>
          <p:cNvPicPr preferRelativeResize="0"/>
          <p:nvPr/>
        </p:nvPicPr>
        <p:blipFill>
          <a:blip r:embed="rId3">
            <a:alphaModFix/>
          </a:blip>
          <a:stretch>
            <a:fillRect/>
          </a:stretch>
        </p:blipFill>
        <p:spPr>
          <a:xfrm>
            <a:off x="412675" y="623175"/>
            <a:ext cx="5803874" cy="4324225"/>
          </a:xfrm>
          <a:prstGeom prst="rect">
            <a:avLst/>
          </a:prstGeom>
          <a:noFill/>
          <a:ln w="12700" cap="flat" cmpd="sng">
            <a:solidFill>
              <a:srgbClr val="000000"/>
            </a:solidFill>
            <a:prstDash val="solid"/>
            <a:miter lim="8000"/>
            <a:headEnd type="none" w="sm" len="sm"/>
            <a:tailEnd type="none" w="sm" len="sm"/>
          </a:ln>
        </p:spPr>
      </p:pic>
      <p:sp>
        <p:nvSpPr>
          <p:cNvPr id="319" name="Google Shape;319;p53"/>
          <p:cNvSpPr txBox="1"/>
          <p:nvPr/>
        </p:nvSpPr>
        <p:spPr>
          <a:xfrm>
            <a:off x="311725" y="191825"/>
            <a:ext cx="5263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u="sng">
                <a:latin typeface="Times New Roman"/>
                <a:ea typeface="Times New Roman"/>
                <a:cs typeface="Times New Roman"/>
                <a:sym typeface="Times New Roman"/>
              </a:rPr>
              <a:t>Information stored in the Blockchain</a:t>
            </a:r>
            <a:endParaRPr sz="1700" b="1" u="sng">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4"/>
          <p:cNvSpPr txBox="1">
            <a:spLocks noGrp="1"/>
          </p:cNvSpPr>
          <p:nvPr>
            <p:ph type="title"/>
          </p:nvPr>
        </p:nvSpPr>
        <p:spPr>
          <a:xfrm>
            <a:off x="311700" y="264200"/>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000"/>
              </a:spcBef>
              <a:spcAft>
                <a:spcPts val="0"/>
              </a:spcAft>
              <a:buClr>
                <a:schemeClr val="dk1"/>
              </a:buClr>
              <a:buSzPct val="48529"/>
              <a:buFont typeface="Arial"/>
              <a:buNone/>
            </a:pPr>
            <a:r>
              <a:rPr lang="en" sz="2266" b="1" u="sng">
                <a:solidFill>
                  <a:srgbClr val="0A0A0A"/>
                </a:solidFill>
                <a:latin typeface="Arial"/>
                <a:ea typeface="Arial"/>
                <a:cs typeface="Arial"/>
                <a:sym typeface="Arial"/>
              </a:rPr>
              <a:t>Advantages of using Blockchains</a:t>
            </a:r>
            <a:endParaRPr sz="2266" b="1" u="sng">
              <a:solidFill>
                <a:srgbClr val="0A0A0A"/>
              </a:solidFill>
              <a:latin typeface="Arial"/>
              <a:ea typeface="Arial"/>
              <a:cs typeface="Arial"/>
              <a:sym typeface="Arial"/>
            </a:endParaRPr>
          </a:p>
          <a:p>
            <a:pPr marL="0" lvl="0" indent="0" algn="l" rtl="0">
              <a:spcBef>
                <a:spcPts val="0"/>
              </a:spcBef>
              <a:spcAft>
                <a:spcPts val="0"/>
              </a:spcAft>
              <a:buNone/>
            </a:pPr>
            <a:endParaRPr/>
          </a:p>
        </p:txBody>
      </p:sp>
      <p:sp>
        <p:nvSpPr>
          <p:cNvPr id="325" name="Google Shape;325;p54"/>
          <p:cNvSpPr txBox="1">
            <a:spLocks noGrp="1"/>
          </p:cNvSpPr>
          <p:nvPr>
            <p:ph type="body" idx="1"/>
          </p:nvPr>
        </p:nvSpPr>
        <p:spPr>
          <a:xfrm>
            <a:off x="211050" y="832950"/>
            <a:ext cx="8721900" cy="421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0A0A0A"/>
              </a:buClr>
              <a:buSzPts val="1500"/>
              <a:buFont typeface="Times New Roman"/>
              <a:buAutoNum type="arabicParenR"/>
            </a:pPr>
            <a:r>
              <a:rPr lang="en" sz="1500" b="1">
                <a:solidFill>
                  <a:srgbClr val="0A0A0A"/>
                </a:solidFill>
                <a:highlight>
                  <a:schemeClr val="accent1"/>
                </a:highlight>
                <a:latin typeface="Lato"/>
                <a:ea typeface="Lato"/>
                <a:cs typeface="Lato"/>
                <a:sym typeface="Lato"/>
              </a:rPr>
              <a:t>Transparency: </a:t>
            </a:r>
            <a:r>
              <a:rPr lang="en" sz="1500">
                <a:solidFill>
                  <a:srgbClr val="0A0A0A"/>
                </a:solidFill>
                <a:highlight>
                  <a:schemeClr val="accent1"/>
                </a:highlight>
                <a:latin typeface="Lato"/>
                <a:ea typeface="Lato"/>
                <a:cs typeface="Lato"/>
                <a:sym typeface="Lato"/>
              </a:rPr>
              <a:t>Since it is a distributed ledger, changes such as transaction history can be seen by everyone. This is one of the advantages in using cryptocurrencies. </a:t>
            </a:r>
            <a:endParaRPr sz="1500">
              <a:solidFill>
                <a:srgbClr val="0A0A0A"/>
              </a:solidFill>
              <a:highlight>
                <a:schemeClr val="accent1"/>
              </a:highlight>
              <a:latin typeface="Lato"/>
              <a:ea typeface="Lato"/>
              <a:cs typeface="Lato"/>
              <a:sym typeface="Lato"/>
            </a:endParaRPr>
          </a:p>
          <a:p>
            <a:pPr marL="457200" lvl="0" indent="-323850" algn="l" rtl="0">
              <a:spcBef>
                <a:spcPts val="1000"/>
              </a:spcBef>
              <a:spcAft>
                <a:spcPts val="0"/>
              </a:spcAft>
              <a:buClr>
                <a:srgbClr val="0A0A0A"/>
              </a:buClr>
              <a:buSzPts val="1500"/>
              <a:buFont typeface="Times New Roman"/>
              <a:buAutoNum type="arabicParenR"/>
            </a:pPr>
            <a:r>
              <a:rPr lang="en" sz="1500" b="1">
                <a:solidFill>
                  <a:srgbClr val="0A0A0A"/>
                </a:solidFill>
                <a:highlight>
                  <a:schemeClr val="accent1"/>
                </a:highlight>
                <a:latin typeface="Lato"/>
                <a:ea typeface="Lato"/>
                <a:cs typeface="Lato"/>
                <a:sym typeface="Lato"/>
              </a:rPr>
              <a:t>Traceability: </a:t>
            </a:r>
            <a:r>
              <a:rPr lang="en" sz="1500">
                <a:solidFill>
                  <a:srgbClr val="0A0A0A"/>
                </a:solidFill>
                <a:highlight>
                  <a:schemeClr val="accent1"/>
                </a:highlight>
                <a:latin typeface="Lato"/>
                <a:ea typeface="Lato"/>
                <a:cs typeface="Lato"/>
                <a:sym typeface="Lato"/>
              </a:rPr>
              <a:t>With blockchain, there is an audit trail to find the place of origin, and destination of a particular asset. This helps verify the </a:t>
            </a:r>
            <a:r>
              <a:rPr lang="en" sz="1500" i="1">
                <a:solidFill>
                  <a:srgbClr val="0A0A0A"/>
                </a:solidFill>
                <a:highlight>
                  <a:schemeClr val="accent1"/>
                </a:highlight>
                <a:latin typeface="Lato"/>
                <a:ea typeface="Lato"/>
                <a:cs typeface="Lato"/>
                <a:sym typeface="Lato"/>
              </a:rPr>
              <a:t>authenticity</a:t>
            </a:r>
            <a:r>
              <a:rPr lang="en" sz="1500">
                <a:solidFill>
                  <a:srgbClr val="0A0A0A"/>
                </a:solidFill>
                <a:highlight>
                  <a:schemeClr val="accent1"/>
                </a:highlight>
                <a:latin typeface="Lato"/>
                <a:ea typeface="Lato"/>
                <a:cs typeface="Lato"/>
                <a:sym typeface="Lato"/>
              </a:rPr>
              <a:t> of deliverables. With </a:t>
            </a:r>
            <a:r>
              <a:rPr lang="en" sz="1500" i="1">
                <a:solidFill>
                  <a:srgbClr val="0A0A0A"/>
                </a:solidFill>
                <a:highlight>
                  <a:schemeClr val="accent1"/>
                </a:highlight>
                <a:latin typeface="Lato"/>
                <a:ea typeface="Lato"/>
                <a:cs typeface="Lato"/>
                <a:sym typeface="Lato"/>
              </a:rPr>
              <a:t>smart contracts</a:t>
            </a:r>
            <a:r>
              <a:rPr lang="en" sz="1500">
                <a:solidFill>
                  <a:srgbClr val="0A0A0A"/>
                </a:solidFill>
                <a:highlight>
                  <a:schemeClr val="accent1"/>
                </a:highlight>
                <a:latin typeface="Lato"/>
                <a:ea typeface="Lato"/>
                <a:cs typeface="Lato"/>
                <a:sym typeface="Lato"/>
              </a:rPr>
              <a:t>, anybody can see how and where an asset moves in real-time.</a:t>
            </a:r>
            <a:endParaRPr sz="1500" b="1">
              <a:solidFill>
                <a:srgbClr val="0A0A0A"/>
              </a:solidFill>
              <a:highlight>
                <a:schemeClr val="accent1"/>
              </a:highlight>
              <a:latin typeface="Lato"/>
              <a:ea typeface="Lato"/>
              <a:cs typeface="Lato"/>
              <a:sym typeface="Lato"/>
            </a:endParaRPr>
          </a:p>
          <a:p>
            <a:pPr marL="457200" lvl="0" indent="-323850" algn="l" rtl="0">
              <a:spcBef>
                <a:spcPts val="1000"/>
              </a:spcBef>
              <a:spcAft>
                <a:spcPts val="0"/>
              </a:spcAft>
              <a:buClr>
                <a:srgbClr val="0A0A0A"/>
              </a:buClr>
              <a:buSzPts val="1500"/>
              <a:buFont typeface="Times New Roman"/>
              <a:buAutoNum type="arabicParenR"/>
            </a:pPr>
            <a:r>
              <a:rPr lang="en" sz="1500" b="1">
                <a:solidFill>
                  <a:srgbClr val="0A0A0A"/>
                </a:solidFill>
                <a:highlight>
                  <a:schemeClr val="accent1"/>
                </a:highlight>
                <a:latin typeface="Lato"/>
                <a:ea typeface="Lato"/>
                <a:cs typeface="Lato"/>
                <a:sym typeface="Lato"/>
              </a:rPr>
              <a:t>Security: </a:t>
            </a:r>
            <a:r>
              <a:rPr lang="en" sz="1500">
                <a:solidFill>
                  <a:srgbClr val="0A0A0A"/>
                </a:solidFill>
                <a:highlight>
                  <a:schemeClr val="accent1"/>
                </a:highlight>
                <a:latin typeface="Lato"/>
                <a:ea typeface="Lato"/>
                <a:cs typeface="Lato"/>
                <a:sym typeface="Lato"/>
              </a:rPr>
              <a:t>Because of immutability, </a:t>
            </a:r>
            <a:r>
              <a:rPr lang="en" sz="1500">
                <a:solidFill>
                  <a:srgbClr val="161616"/>
                </a:solidFill>
                <a:highlight>
                  <a:schemeClr val="accent1"/>
                </a:highlight>
                <a:latin typeface="Lato"/>
                <a:ea typeface="Lato"/>
                <a:cs typeface="Lato"/>
                <a:sym typeface="Lato"/>
              </a:rPr>
              <a:t>records cannot be altered therefore preventing fraud and unauthorized activity. </a:t>
            </a:r>
            <a:r>
              <a:rPr lang="en" sz="1500" i="1">
                <a:solidFill>
                  <a:srgbClr val="161616"/>
                </a:solidFill>
                <a:highlight>
                  <a:schemeClr val="accent1"/>
                </a:highlight>
                <a:latin typeface="Lato"/>
                <a:ea typeface="Lato"/>
                <a:cs typeface="Lato"/>
                <a:sym typeface="Lato"/>
              </a:rPr>
              <a:t>Privacy issues</a:t>
            </a:r>
            <a:r>
              <a:rPr lang="en" sz="1500">
                <a:solidFill>
                  <a:srgbClr val="161616"/>
                </a:solidFill>
                <a:highlight>
                  <a:schemeClr val="accent1"/>
                </a:highlight>
                <a:latin typeface="Lato"/>
                <a:ea typeface="Lato"/>
                <a:cs typeface="Lato"/>
                <a:sym typeface="Lato"/>
              </a:rPr>
              <a:t> can also be addressed on blockchain by </a:t>
            </a:r>
            <a:r>
              <a:rPr lang="en" sz="1500" i="1">
                <a:solidFill>
                  <a:srgbClr val="161616"/>
                </a:solidFill>
                <a:highlight>
                  <a:schemeClr val="accent1"/>
                </a:highlight>
                <a:latin typeface="Lato"/>
                <a:ea typeface="Lato"/>
                <a:cs typeface="Lato"/>
                <a:sym typeface="Lato"/>
              </a:rPr>
              <a:t>anonymizing</a:t>
            </a:r>
            <a:r>
              <a:rPr lang="en" sz="1500">
                <a:solidFill>
                  <a:srgbClr val="161616"/>
                </a:solidFill>
                <a:highlight>
                  <a:schemeClr val="accent1"/>
                </a:highlight>
                <a:latin typeface="Lato"/>
                <a:ea typeface="Lato"/>
                <a:cs typeface="Lato"/>
                <a:sym typeface="Lato"/>
              </a:rPr>
              <a:t> personal data and using permissions to prevent access. </a:t>
            </a:r>
            <a:endParaRPr sz="1500">
              <a:solidFill>
                <a:srgbClr val="161616"/>
              </a:solidFill>
              <a:highlight>
                <a:schemeClr val="accent1"/>
              </a:highlight>
              <a:latin typeface="Lato"/>
              <a:ea typeface="Lato"/>
              <a:cs typeface="Lato"/>
              <a:sym typeface="Lato"/>
            </a:endParaRPr>
          </a:p>
          <a:p>
            <a:pPr marL="457200" lvl="0" indent="-323850" algn="l" rtl="0">
              <a:spcBef>
                <a:spcPts val="1000"/>
              </a:spcBef>
              <a:spcAft>
                <a:spcPts val="1000"/>
              </a:spcAft>
              <a:buClr>
                <a:srgbClr val="0A0A0A"/>
              </a:buClr>
              <a:buSzPts val="1500"/>
              <a:buFont typeface="Times New Roman"/>
              <a:buAutoNum type="arabicParenR"/>
            </a:pPr>
            <a:r>
              <a:rPr lang="en" sz="1500" b="1">
                <a:solidFill>
                  <a:srgbClr val="161616"/>
                </a:solidFill>
                <a:highlight>
                  <a:schemeClr val="accent1"/>
                </a:highlight>
                <a:latin typeface="Lato"/>
                <a:ea typeface="Lato"/>
                <a:cs typeface="Lato"/>
                <a:sym typeface="Lato"/>
              </a:rPr>
              <a:t>Consensus: </a:t>
            </a:r>
            <a:r>
              <a:rPr lang="en" sz="1500">
                <a:solidFill>
                  <a:srgbClr val="0A0A0A"/>
                </a:solidFill>
                <a:highlight>
                  <a:schemeClr val="accent1"/>
                </a:highlight>
                <a:latin typeface="Lato"/>
                <a:ea typeface="Lato"/>
                <a:cs typeface="Lato"/>
                <a:sym typeface="Lato"/>
              </a:rPr>
              <a:t>The shared documentation of transactions can only be updated and/or modified with on a blockchain network. Only if everyone, or a majority of nodes agree to update, the information is edited. Moreover, when a transaction is approved, it is encrypted and connected with the previous transaction. Therefore, no one person or a party has the potential to alter the record.</a:t>
            </a:r>
            <a:endParaRPr sz="2000">
              <a:highlight>
                <a:schemeClr val="accent1"/>
              </a:highlight>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5"/>
          <p:cNvSpPr txBox="1">
            <a:spLocks noGrp="1"/>
          </p:cNvSpPr>
          <p:nvPr>
            <p:ph type="body" idx="1"/>
          </p:nvPr>
        </p:nvSpPr>
        <p:spPr>
          <a:xfrm>
            <a:off x="311700" y="419625"/>
            <a:ext cx="8520600" cy="414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a:solidFill>
                  <a:srgbClr val="0A0A0A"/>
                </a:solidFill>
                <a:highlight>
                  <a:schemeClr val="accent1"/>
                </a:highlight>
                <a:latin typeface="Nunito"/>
                <a:ea typeface="Nunito"/>
                <a:cs typeface="Nunito"/>
                <a:sym typeface="Nunito"/>
              </a:rPr>
              <a:t>5) Increased efficiency and speed: </a:t>
            </a:r>
            <a:r>
              <a:rPr lang="en" sz="1500">
                <a:solidFill>
                  <a:srgbClr val="0A0A0A"/>
                </a:solidFill>
                <a:highlight>
                  <a:schemeClr val="accent1"/>
                </a:highlight>
                <a:latin typeface="Nunito"/>
                <a:ea typeface="Nunito"/>
                <a:cs typeface="Nunito"/>
                <a:sym typeface="Nunito"/>
              </a:rPr>
              <a:t>Blockchain eliminates </a:t>
            </a:r>
            <a:r>
              <a:rPr lang="en" sz="1500">
                <a:solidFill>
                  <a:srgbClr val="161616"/>
                </a:solidFill>
                <a:highlight>
                  <a:schemeClr val="accent1"/>
                </a:highlight>
                <a:latin typeface="Nunito"/>
                <a:ea typeface="Nunito"/>
                <a:cs typeface="Nunito"/>
                <a:sym typeface="Nunito"/>
              </a:rPr>
              <a:t>paper-heavy work prone to human error. By transactions can be completed faster and more efficiently. There is also no need to reconcile multiple ledgers, so clearing and settlement can be much faster.</a:t>
            </a:r>
            <a:endParaRPr sz="1500">
              <a:solidFill>
                <a:srgbClr val="161616"/>
              </a:solidFill>
              <a:highlight>
                <a:schemeClr val="accent1"/>
              </a:highlight>
              <a:latin typeface="Nunito"/>
              <a:ea typeface="Nunito"/>
              <a:cs typeface="Nunito"/>
              <a:sym typeface="Nunito"/>
            </a:endParaRPr>
          </a:p>
          <a:p>
            <a:pPr marL="0" lvl="0" indent="0" algn="l" rtl="0">
              <a:spcBef>
                <a:spcPts val="1000"/>
              </a:spcBef>
              <a:spcAft>
                <a:spcPts val="0"/>
              </a:spcAft>
              <a:buNone/>
            </a:pPr>
            <a:endParaRPr sz="1500">
              <a:solidFill>
                <a:srgbClr val="161616"/>
              </a:solidFill>
              <a:highlight>
                <a:schemeClr val="accent1"/>
              </a:highlight>
              <a:latin typeface="Nunito"/>
              <a:ea typeface="Nunito"/>
              <a:cs typeface="Nunito"/>
              <a:sym typeface="Nunito"/>
            </a:endParaRPr>
          </a:p>
          <a:p>
            <a:pPr marL="0" lvl="0" indent="0" algn="l" rtl="0">
              <a:spcBef>
                <a:spcPts val="1000"/>
              </a:spcBef>
              <a:spcAft>
                <a:spcPts val="0"/>
              </a:spcAft>
              <a:buNone/>
            </a:pPr>
            <a:r>
              <a:rPr lang="en" sz="1500" b="1">
                <a:solidFill>
                  <a:srgbClr val="161616"/>
                </a:solidFill>
                <a:highlight>
                  <a:schemeClr val="accent1"/>
                </a:highlight>
                <a:latin typeface="Nunito"/>
                <a:ea typeface="Nunito"/>
                <a:cs typeface="Nunito"/>
                <a:sym typeface="Nunito"/>
              </a:rPr>
              <a:t>6) Automation:  </a:t>
            </a:r>
            <a:r>
              <a:rPr lang="en" sz="1500">
                <a:solidFill>
                  <a:srgbClr val="161616"/>
                </a:solidFill>
                <a:highlight>
                  <a:schemeClr val="accent1"/>
                </a:highlight>
                <a:latin typeface="Nunito"/>
                <a:ea typeface="Nunito"/>
                <a:cs typeface="Nunito"/>
                <a:sym typeface="Nunito"/>
              </a:rPr>
              <a:t>Transactions can be automated with </a:t>
            </a:r>
            <a:r>
              <a:rPr lang="en" sz="1500" i="1">
                <a:solidFill>
                  <a:srgbClr val="161616"/>
                </a:solidFill>
                <a:highlight>
                  <a:schemeClr val="accent1"/>
                </a:highlight>
                <a:latin typeface="Nunito SemiBold"/>
                <a:ea typeface="Nunito SemiBold"/>
                <a:cs typeface="Nunito SemiBold"/>
                <a:sym typeface="Nunito SemiBold"/>
              </a:rPr>
              <a:t>“smart contracts”</a:t>
            </a:r>
            <a:r>
              <a:rPr lang="en" sz="1500">
                <a:solidFill>
                  <a:srgbClr val="161616"/>
                </a:solidFill>
                <a:highlight>
                  <a:schemeClr val="accent1"/>
                </a:highlight>
                <a:latin typeface="Nunito"/>
                <a:ea typeface="Nunito"/>
                <a:cs typeface="Nunito"/>
                <a:sym typeface="Nunito"/>
              </a:rPr>
              <a:t>. Once pre-specified conditions are met, next steps in transaction are automatically triggered. </a:t>
            </a:r>
            <a:endParaRPr sz="1500">
              <a:solidFill>
                <a:srgbClr val="161616"/>
              </a:solidFill>
              <a:highlight>
                <a:schemeClr val="accent1"/>
              </a:highlight>
              <a:latin typeface="Nunito"/>
              <a:ea typeface="Nunito"/>
              <a:cs typeface="Nunito"/>
              <a:sym typeface="Nunito"/>
            </a:endParaRPr>
          </a:p>
          <a:p>
            <a:pPr marL="0" lvl="0" indent="0" algn="l" rtl="0">
              <a:spcBef>
                <a:spcPts val="1000"/>
              </a:spcBef>
              <a:spcAft>
                <a:spcPts val="0"/>
              </a:spcAft>
              <a:buNone/>
            </a:pPr>
            <a:r>
              <a:rPr lang="en" sz="1500" b="1" i="1">
                <a:solidFill>
                  <a:srgbClr val="161616"/>
                </a:solidFill>
                <a:highlight>
                  <a:schemeClr val="accent1"/>
                </a:highlight>
                <a:latin typeface="Nunito"/>
                <a:ea typeface="Nunito"/>
                <a:cs typeface="Nunito"/>
                <a:sym typeface="Nunito"/>
              </a:rPr>
              <a:t>Smart contracts</a:t>
            </a:r>
            <a:r>
              <a:rPr lang="en" sz="1500">
                <a:solidFill>
                  <a:srgbClr val="161616"/>
                </a:solidFill>
                <a:highlight>
                  <a:schemeClr val="accent1"/>
                </a:highlight>
                <a:latin typeface="Nunito"/>
                <a:ea typeface="Nunito"/>
                <a:cs typeface="Nunito"/>
                <a:sym typeface="Nunito"/>
              </a:rPr>
              <a:t> reduce human and third party dependence to verify that terms of a contract have been met. </a:t>
            </a:r>
            <a:endParaRPr sz="1500">
              <a:solidFill>
                <a:srgbClr val="161616"/>
              </a:solidFill>
              <a:highlight>
                <a:schemeClr val="accent1"/>
              </a:highlight>
              <a:latin typeface="Nunito"/>
              <a:ea typeface="Nunito"/>
              <a:cs typeface="Nunito"/>
              <a:sym typeface="Nunito"/>
            </a:endParaRPr>
          </a:p>
          <a:p>
            <a:pPr marL="0" lvl="0" indent="0" algn="l" rtl="0">
              <a:spcBef>
                <a:spcPts val="1000"/>
              </a:spcBef>
              <a:spcAft>
                <a:spcPts val="1000"/>
              </a:spcAft>
              <a:buNone/>
            </a:pPr>
            <a:r>
              <a:rPr lang="en" sz="1500" b="1">
                <a:solidFill>
                  <a:srgbClr val="161616"/>
                </a:solidFill>
                <a:highlight>
                  <a:schemeClr val="accent1"/>
                </a:highlight>
                <a:latin typeface="Nunito"/>
                <a:ea typeface="Nunito"/>
                <a:cs typeface="Nunito"/>
                <a:sym typeface="Nunito"/>
              </a:rPr>
              <a:t>Ex:</a:t>
            </a:r>
            <a:r>
              <a:rPr lang="en" sz="1500">
                <a:solidFill>
                  <a:srgbClr val="161616"/>
                </a:solidFill>
                <a:highlight>
                  <a:schemeClr val="accent1"/>
                </a:highlight>
                <a:latin typeface="Nunito"/>
                <a:ea typeface="Nunito"/>
                <a:cs typeface="Nunito"/>
                <a:sym typeface="Nunito"/>
              </a:rPr>
              <a:t> In insurance, once a customer has provided all necessary documentation to file a claim, the claim can automatically be settled and paid.</a:t>
            </a:r>
            <a:endParaRPr sz="2000">
              <a:highlight>
                <a:schemeClr val="accent1"/>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6"/>
          <p:cNvSpPr txBox="1">
            <a:spLocks noGrp="1"/>
          </p:cNvSpPr>
          <p:nvPr>
            <p:ph type="title"/>
          </p:nvPr>
        </p:nvSpPr>
        <p:spPr>
          <a:xfrm>
            <a:off x="311700" y="228600"/>
            <a:ext cx="8520600" cy="613200"/>
          </a:xfrm>
          <a:prstGeom prst="rect">
            <a:avLst/>
          </a:prstGeom>
        </p:spPr>
        <p:txBody>
          <a:bodyPr spcFirstLastPara="1" wrap="square" lIns="91425" tIns="91425" rIns="91425" bIns="91425" anchor="t" anchorCtr="0">
            <a:normAutofit/>
          </a:bodyPr>
          <a:lstStyle/>
          <a:p>
            <a:pPr marL="0" lvl="0" indent="0" algn="l" rtl="0">
              <a:lnSpc>
                <a:spcPct val="115000"/>
              </a:lnSpc>
              <a:spcBef>
                <a:spcPts val="1000"/>
              </a:spcBef>
              <a:spcAft>
                <a:spcPts val="1000"/>
              </a:spcAft>
              <a:buClr>
                <a:schemeClr val="dk1"/>
              </a:buClr>
              <a:buSzPts val="1100"/>
              <a:buFont typeface="Arial"/>
              <a:buNone/>
            </a:pPr>
            <a:r>
              <a:rPr lang="en" sz="2000" b="1" u="sng">
                <a:latin typeface="Arial"/>
                <a:ea typeface="Arial"/>
                <a:cs typeface="Arial"/>
                <a:sym typeface="Arial"/>
              </a:rPr>
              <a:t>Drawbacks of using Blockchains</a:t>
            </a:r>
            <a:endParaRPr sz="2000">
              <a:latin typeface="Arial"/>
              <a:ea typeface="Arial"/>
              <a:cs typeface="Arial"/>
              <a:sym typeface="Arial"/>
            </a:endParaRPr>
          </a:p>
        </p:txBody>
      </p:sp>
      <p:sp>
        <p:nvSpPr>
          <p:cNvPr id="336" name="Google Shape;336;p56"/>
          <p:cNvSpPr txBox="1">
            <a:spLocks noGrp="1"/>
          </p:cNvSpPr>
          <p:nvPr>
            <p:ph type="body" idx="1"/>
          </p:nvPr>
        </p:nvSpPr>
        <p:spPr>
          <a:xfrm>
            <a:off x="192150" y="842100"/>
            <a:ext cx="8759700" cy="3627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Nunito"/>
              <a:buAutoNum type="arabicParenR"/>
            </a:pPr>
            <a:r>
              <a:rPr lang="en" sz="1500" b="1" dirty="0">
                <a:latin typeface="Lato"/>
                <a:ea typeface="Lato"/>
                <a:cs typeface="Lato"/>
                <a:sym typeface="Lato"/>
              </a:rPr>
              <a:t>High Energy Consumption:</a:t>
            </a:r>
            <a:r>
              <a:rPr lang="en" sz="1500" dirty="0">
                <a:latin typeface="Lato"/>
                <a:ea typeface="Lato"/>
                <a:cs typeface="Lato"/>
                <a:sym typeface="Lato"/>
              </a:rPr>
              <a:t> </a:t>
            </a:r>
            <a:r>
              <a:rPr lang="en" sz="1500" dirty="0">
                <a:solidFill>
                  <a:srgbClr val="0A0A0A"/>
                </a:solidFill>
                <a:latin typeface="Lato"/>
                <a:ea typeface="Lato"/>
                <a:cs typeface="Lato"/>
                <a:sym typeface="Lato"/>
              </a:rPr>
              <a:t>Mining involves heavy computation. It involves finding numeric solutions to complex math problems. A new block has to be mined for every incoming transaction</a:t>
            </a:r>
            <a:endParaRPr sz="1500" dirty="0">
              <a:solidFill>
                <a:srgbClr val="0A0A0A"/>
              </a:solidFill>
              <a:latin typeface="Lato"/>
              <a:ea typeface="Lato"/>
              <a:cs typeface="Lato"/>
              <a:sym typeface="Lato"/>
            </a:endParaRPr>
          </a:p>
          <a:p>
            <a:pPr marL="457200" lvl="0" indent="-323850" algn="l" rtl="0">
              <a:spcBef>
                <a:spcPts val="1000"/>
              </a:spcBef>
              <a:spcAft>
                <a:spcPts val="0"/>
              </a:spcAft>
              <a:buClr>
                <a:srgbClr val="0A0A0A"/>
              </a:buClr>
              <a:buSzPts val="1500"/>
              <a:buFont typeface="Nunito"/>
              <a:buAutoNum type="arabicParenR"/>
            </a:pPr>
            <a:r>
              <a:rPr lang="en" sz="1500" b="1" dirty="0">
                <a:solidFill>
                  <a:srgbClr val="0A0A0A"/>
                </a:solidFill>
                <a:latin typeface="Lato"/>
                <a:ea typeface="Lato"/>
                <a:cs typeface="Lato"/>
                <a:sym typeface="Lato"/>
              </a:rPr>
              <a:t>Immutability:</a:t>
            </a:r>
            <a:r>
              <a:rPr lang="en" sz="1500" dirty="0">
                <a:solidFill>
                  <a:srgbClr val="0A0A0A"/>
                </a:solidFill>
                <a:latin typeface="Lato"/>
                <a:ea typeface="Lato"/>
                <a:cs typeface="Lato"/>
                <a:sym typeface="Lato"/>
              </a:rPr>
              <a:t> Though </a:t>
            </a:r>
            <a:r>
              <a:rPr lang="en" sz="1500" i="1" dirty="0">
                <a:solidFill>
                  <a:srgbClr val="0A0A0A"/>
                </a:solidFill>
                <a:latin typeface="Lato"/>
                <a:ea typeface="Lato"/>
                <a:cs typeface="Lato"/>
                <a:sym typeface="Lato"/>
              </a:rPr>
              <a:t>supply chains</a:t>
            </a:r>
            <a:r>
              <a:rPr lang="en" sz="1500" dirty="0">
                <a:solidFill>
                  <a:srgbClr val="0A0A0A"/>
                </a:solidFill>
                <a:latin typeface="Lato"/>
                <a:ea typeface="Lato"/>
                <a:cs typeface="Lato"/>
                <a:sym typeface="Lato"/>
              </a:rPr>
              <a:t>, </a:t>
            </a:r>
            <a:r>
              <a:rPr lang="en" sz="1500" i="1" dirty="0">
                <a:solidFill>
                  <a:srgbClr val="0A0A0A"/>
                </a:solidFill>
                <a:latin typeface="Lato"/>
                <a:ea typeface="Lato"/>
                <a:cs typeface="Lato"/>
                <a:sym typeface="Lato"/>
              </a:rPr>
              <a:t>transaction records</a:t>
            </a:r>
            <a:r>
              <a:rPr lang="en" sz="1500" dirty="0">
                <a:solidFill>
                  <a:srgbClr val="0A0A0A"/>
                </a:solidFill>
                <a:latin typeface="Lato"/>
                <a:ea typeface="Lato"/>
                <a:cs typeface="Lato"/>
                <a:sym typeface="Lato"/>
              </a:rPr>
              <a:t>, etc. benefit from </a:t>
            </a:r>
            <a:r>
              <a:rPr lang="en" sz="1500" i="1" dirty="0">
                <a:solidFill>
                  <a:srgbClr val="0A0A0A"/>
                </a:solidFill>
                <a:latin typeface="Lato"/>
                <a:ea typeface="Lato"/>
                <a:cs typeface="Lato"/>
                <a:sym typeface="Lato"/>
              </a:rPr>
              <a:t>immutability</a:t>
            </a:r>
            <a:r>
              <a:rPr lang="en" sz="1500" dirty="0">
                <a:solidFill>
                  <a:srgbClr val="0A0A0A"/>
                </a:solidFill>
                <a:latin typeface="Lato"/>
                <a:ea typeface="Lato"/>
                <a:cs typeface="Lato"/>
                <a:sym typeface="Lato"/>
              </a:rPr>
              <a:t>, it can also be a problem. </a:t>
            </a:r>
          </a:p>
          <a:p>
            <a:pPr marL="457200" lvl="0" indent="-323850" algn="l" rtl="0">
              <a:spcBef>
                <a:spcPts val="1000"/>
              </a:spcBef>
              <a:spcAft>
                <a:spcPts val="0"/>
              </a:spcAft>
              <a:buClr>
                <a:srgbClr val="0A0A0A"/>
              </a:buClr>
              <a:buSzPts val="1500"/>
              <a:buFont typeface="Nunito"/>
              <a:buAutoNum type="arabicParenR"/>
            </a:pPr>
            <a:r>
              <a:rPr lang="en-IN" sz="1500" b="1" dirty="0">
                <a:solidFill>
                  <a:srgbClr val="0A0A0A"/>
                </a:solidFill>
                <a:latin typeface="Lato"/>
                <a:ea typeface="Lato"/>
                <a:cs typeface="Lato"/>
                <a:sym typeface="Lato"/>
              </a:rPr>
              <a:t>Storage &amp; speed:  </a:t>
            </a:r>
            <a:r>
              <a:rPr lang="en-IN" sz="1500" dirty="0">
                <a:solidFill>
                  <a:srgbClr val="0A0A0A"/>
                </a:solidFill>
                <a:latin typeface="Lato"/>
                <a:ea typeface="Lato"/>
                <a:cs typeface="Lato"/>
                <a:sym typeface="Lato"/>
              </a:rPr>
              <a:t>Storage is a problem since every node stores a copy of the blockchain. With                  this, the issue of storage arises. As the blockchain adds more nodes, the whole network is slowed down. </a:t>
            </a:r>
          </a:p>
          <a:p>
            <a:pPr marL="457200" lvl="0" indent="0" algn="l" rtl="0">
              <a:spcBef>
                <a:spcPts val="1000"/>
              </a:spcBef>
              <a:spcAft>
                <a:spcPts val="1000"/>
              </a:spcAft>
              <a:buNone/>
            </a:pPr>
            <a:r>
              <a:rPr lang="en" sz="1500" b="1" dirty="0">
                <a:solidFill>
                  <a:srgbClr val="0A0A0A"/>
                </a:solidFill>
                <a:latin typeface="Lato"/>
                <a:ea typeface="Lato"/>
                <a:cs typeface="Lato"/>
                <a:sym typeface="Lato"/>
              </a:rPr>
              <a:t>Ex: </a:t>
            </a:r>
            <a:r>
              <a:rPr lang="en" sz="1500" dirty="0">
                <a:solidFill>
                  <a:srgbClr val="0A0A0A"/>
                </a:solidFill>
                <a:latin typeface="Lato"/>
                <a:ea typeface="Lato"/>
                <a:cs typeface="Lato"/>
                <a:sym typeface="Lato"/>
              </a:rPr>
              <a:t>In commercial setups like banks, millions of transactions happening every minute. Blockchains can be problematic in such cases</a:t>
            </a:r>
            <a:endParaRPr sz="1500" dirty="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7"/>
          <p:cNvSpPr txBox="1">
            <a:spLocks noGrp="1"/>
          </p:cNvSpPr>
          <p:nvPr>
            <p:ph type="body" idx="1"/>
          </p:nvPr>
        </p:nvSpPr>
        <p:spPr>
          <a:xfrm>
            <a:off x="311700" y="39227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a:solidFill>
                  <a:srgbClr val="0A0A0A"/>
                </a:solidFill>
                <a:latin typeface="Lato"/>
                <a:ea typeface="Lato"/>
                <a:cs typeface="Lato"/>
                <a:sym typeface="Lato"/>
              </a:rPr>
              <a:t>4) Cost and Implementation:</a:t>
            </a:r>
            <a:r>
              <a:rPr lang="en" sz="1500">
                <a:solidFill>
                  <a:srgbClr val="0A0A0A"/>
                </a:solidFill>
                <a:latin typeface="Lato"/>
                <a:ea typeface="Lato"/>
                <a:cs typeface="Lato"/>
                <a:sym typeface="Lato"/>
              </a:rPr>
              <a:t> Though blockchain solutions like </a:t>
            </a:r>
            <a:r>
              <a:rPr lang="en" sz="1500" b="1" i="1">
                <a:solidFill>
                  <a:srgbClr val="0A0A0A"/>
                </a:solidFill>
                <a:latin typeface="Lato"/>
                <a:ea typeface="Lato"/>
                <a:cs typeface="Lato"/>
                <a:sym typeface="Lato"/>
              </a:rPr>
              <a:t>Hyperledger</a:t>
            </a:r>
            <a:r>
              <a:rPr lang="en" sz="1500">
                <a:solidFill>
                  <a:srgbClr val="0A0A0A"/>
                </a:solidFill>
                <a:latin typeface="Lato"/>
                <a:ea typeface="Lato"/>
                <a:cs typeface="Lato"/>
                <a:sym typeface="Lato"/>
              </a:rPr>
              <a:t> are open source, huge investment is needed from organizations using them. They have to hire blockchain developers with different specializations, and also invest on maintenance. </a:t>
            </a:r>
            <a:endParaRPr sz="1500">
              <a:solidFill>
                <a:srgbClr val="0A0A0A"/>
              </a:solidFill>
              <a:latin typeface="Lato"/>
              <a:ea typeface="Lato"/>
              <a:cs typeface="Lato"/>
              <a:sym typeface="Lato"/>
            </a:endParaRPr>
          </a:p>
          <a:p>
            <a:pPr marL="0" lvl="0" indent="0" algn="l" rtl="0">
              <a:spcBef>
                <a:spcPts val="1000"/>
              </a:spcBef>
              <a:spcAft>
                <a:spcPts val="0"/>
              </a:spcAft>
              <a:buNone/>
            </a:pPr>
            <a:r>
              <a:rPr lang="en" sz="1500">
                <a:solidFill>
                  <a:srgbClr val="0A0A0A"/>
                </a:solidFill>
                <a:latin typeface="Lato"/>
                <a:ea typeface="Lato"/>
                <a:cs typeface="Lato"/>
                <a:sym typeface="Lato"/>
              </a:rPr>
              <a:t>For enterprise level projects, the funds required can even shoot up to millions. </a:t>
            </a:r>
            <a:endParaRPr sz="1500">
              <a:solidFill>
                <a:srgbClr val="0A0A0A"/>
              </a:solidFill>
              <a:latin typeface="Lato"/>
              <a:ea typeface="Lato"/>
              <a:cs typeface="Lato"/>
              <a:sym typeface="Lato"/>
            </a:endParaRPr>
          </a:p>
          <a:p>
            <a:pPr marL="0" lvl="0" indent="0" algn="l" rtl="0">
              <a:spcBef>
                <a:spcPts val="1000"/>
              </a:spcBef>
              <a:spcAft>
                <a:spcPts val="0"/>
              </a:spcAft>
              <a:buNone/>
            </a:pPr>
            <a:endParaRPr sz="1500">
              <a:solidFill>
                <a:srgbClr val="0A0A0A"/>
              </a:solidFill>
              <a:latin typeface="Lato"/>
              <a:ea typeface="Lato"/>
              <a:cs typeface="Lato"/>
              <a:sym typeface="Lato"/>
            </a:endParaRPr>
          </a:p>
          <a:p>
            <a:pPr marL="0" lvl="0" indent="0" algn="l" rtl="0">
              <a:spcBef>
                <a:spcPts val="1000"/>
              </a:spcBef>
              <a:spcAft>
                <a:spcPts val="0"/>
              </a:spcAft>
              <a:buNone/>
            </a:pPr>
            <a:r>
              <a:rPr lang="en" sz="1500" b="1">
                <a:solidFill>
                  <a:srgbClr val="0A0A0A"/>
                </a:solidFill>
                <a:latin typeface="Lato"/>
                <a:ea typeface="Lato"/>
                <a:cs typeface="Lato"/>
                <a:sym typeface="Lato"/>
              </a:rPr>
              <a:t>5) Private keys:</a:t>
            </a:r>
            <a:r>
              <a:rPr lang="en" sz="1500">
                <a:solidFill>
                  <a:srgbClr val="0A0A0A"/>
                </a:solidFill>
                <a:latin typeface="Lato"/>
                <a:ea typeface="Lato"/>
                <a:cs typeface="Lato"/>
                <a:sym typeface="Lato"/>
              </a:rPr>
              <a:t> With decentralization comes </a:t>
            </a:r>
            <a:r>
              <a:rPr lang="en" sz="1500" b="1" i="1">
                <a:solidFill>
                  <a:srgbClr val="0A0A0A"/>
                </a:solidFill>
                <a:latin typeface="Lato"/>
                <a:ea typeface="Lato"/>
                <a:cs typeface="Lato"/>
                <a:sym typeface="Lato"/>
              </a:rPr>
              <a:t>authorization</a:t>
            </a:r>
            <a:r>
              <a:rPr lang="en" sz="1500">
                <a:solidFill>
                  <a:srgbClr val="0A0A0A"/>
                </a:solidFill>
                <a:latin typeface="Lato"/>
                <a:ea typeface="Lato"/>
                <a:cs typeface="Lato"/>
                <a:sym typeface="Lato"/>
              </a:rPr>
              <a:t>. So, every user needs a </a:t>
            </a:r>
            <a:r>
              <a:rPr lang="en" sz="1500" b="1" i="1">
                <a:solidFill>
                  <a:srgbClr val="0A0A0A"/>
                </a:solidFill>
                <a:latin typeface="Lato"/>
                <a:ea typeface="Lato"/>
                <a:cs typeface="Lato"/>
                <a:sym typeface="Lato"/>
              </a:rPr>
              <a:t>private key</a:t>
            </a:r>
            <a:r>
              <a:rPr lang="en" sz="1500">
                <a:solidFill>
                  <a:srgbClr val="0A0A0A"/>
                </a:solidFill>
                <a:latin typeface="Lato"/>
                <a:ea typeface="Lato"/>
                <a:cs typeface="Lato"/>
                <a:sym typeface="Lato"/>
              </a:rPr>
              <a:t>. However, if users lose their keys, they will permanently lose their wallets. Therefore, a managing authority for key-keeping is needed. But, this will be ironic to blockchains being ‘decentralized’.</a:t>
            </a:r>
            <a:endParaRPr sz="1500">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lnSpc>
                <a:spcPct val="115000"/>
              </a:lnSpc>
              <a:spcBef>
                <a:spcPts val="1000"/>
              </a:spcBef>
              <a:spcAft>
                <a:spcPts val="1000"/>
              </a:spcAft>
              <a:buClr>
                <a:schemeClr val="dk1"/>
              </a:buClr>
              <a:buSzPts val="1100"/>
              <a:buFont typeface="Arial"/>
              <a:buNone/>
            </a:pPr>
            <a:r>
              <a:rPr lang="en" sz="2000" b="1" u="sng">
                <a:solidFill>
                  <a:srgbClr val="161616"/>
                </a:solidFill>
                <a:highlight>
                  <a:schemeClr val="accent1"/>
                </a:highlight>
                <a:latin typeface="Arial"/>
                <a:ea typeface="Arial"/>
                <a:cs typeface="Arial"/>
                <a:sym typeface="Arial"/>
              </a:rPr>
              <a:t>Applications of Blockchains</a:t>
            </a:r>
            <a:endParaRPr sz="2000" b="1" u="sng">
              <a:highlight>
                <a:schemeClr val="accent1"/>
              </a:highlight>
              <a:latin typeface="Arial"/>
              <a:ea typeface="Arial"/>
              <a:cs typeface="Arial"/>
              <a:sym typeface="Arial"/>
            </a:endParaRPr>
          </a:p>
        </p:txBody>
      </p:sp>
      <p:sp>
        <p:nvSpPr>
          <p:cNvPr id="347" name="Google Shape;347;p5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Arial"/>
              <a:buAutoNum type="arabicParenR"/>
            </a:pPr>
            <a:r>
              <a:rPr lang="en" sz="1400" b="1">
                <a:solidFill>
                  <a:srgbClr val="161616"/>
                </a:solidFill>
                <a:highlight>
                  <a:schemeClr val="accent1"/>
                </a:highlight>
                <a:latin typeface="Lato"/>
                <a:ea typeface="Lato"/>
                <a:cs typeface="Lato"/>
                <a:sym typeface="Lato"/>
              </a:rPr>
              <a:t>Financial Exchanges:</a:t>
            </a:r>
            <a:r>
              <a:rPr lang="en" sz="1400">
                <a:solidFill>
                  <a:srgbClr val="161616"/>
                </a:solidFill>
                <a:highlight>
                  <a:schemeClr val="accent1"/>
                </a:highlight>
                <a:latin typeface="Lato"/>
                <a:ea typeface="Lato"/>
                <a:cs typeface="Lato"/>
                <a:sym typeface="Lato"/>
              </a:rPr>
              <a:t> Many </a:t>
            </a:r>
            <a:r>
              <a:rPr lang="en" sz="1400">
                <a:solidFill>
                  <a:srgbClr val="0A0A0A"/>
                </a:solidFill>
                <a:highlight>
                  <a:schemeClr val="accent1"/>
                </a:highlight>
                <a:latin typeface="Lato"/>
                <a:ea typeface="Lato"/>
                <a:cs typeface="Lato"/>
                <a:sym typeface="Lato"/>
              </a:rPr>
              <a:t>companies now offer decentralized cryptocurrency exchanges. Such transactions are fast and less expensive. Also, investors need not deposit their assets with a centralized authority, which means they have greater control and security. </a:t>
            </a:r>
            <a:endParaRPr sz="1400">
              <a:solidFill>
                <a:srgbClr val="0A0A0A"/>
              </a:solidFill>
              <a:highlight>
                <a:schemeClr val="accent1"/>
              </a:highlight>
              <a:latin typeface="Lato"/>
              <a:ea typeface="Lato"/>
              <a:cs typeface="Lato"/>
              <a:sym typeface="Lato"/>
            </a:endParaRPr>
          </a:p>
          <a:p>
            <a:pPr marL="457200" lvl="0" indent="-317500" algn="l" rtl="0">
              <a:spcBef>
                <a:spcPts val="1000"/>
              </a:spcBef>
              <a:spcAft>
                <a:spcPts val="0"/>
              </a:spcAft>
              <a:buClr>
                <a:srgbClr val="0A0A0A"/>
              </a:buClr>
              <a:buSzPts val="1400"/>
              <a:buFont typeface="Times New Roman"/>
              <a:buAutoNum type="arabicParenR"/>
            </a:pPr>
            <a:r>
              <a:rPr lang="en" sz="1400" b="1">
                <a:solidFill>
                  <a:srgbClr val="0A0A0A"/>
                </a:solidFill>
                <a:highlight>
                  <a:schemeClr val="accent1"/>
                </a:highlight>
                <a:latin typeface="Lato"/>
                <a:ea typeface="Lato"/>
                <a:cs typeface="Lato"/>
                <a:sym typeface="Lato"/>
              </a:rPr>
              <a:t>Secure Personal Information: </a:t>
            </a:r>
            <a:r>
              <a:rPr lang="en" sz="1400">
                <a:solidFill>
                  <a:srgbClr val="0A0A0A"/>
                </a:solidFill>
                <a:highlight>
                  <a:schemeClr val="accent1"/>
                </a:highlight>
                <a:latin typeface="Lato"/>
                <a:ea typeface="Lato"/>
                <a:cs typeface="Lato"/>
                <a:sym typeface="Lato"/>
              </a:rPr>
              <a:t>Storing data such as Social Security numbers, date of birth, etc. in a public ledger (e.g., a blockchain) is less susceptible to hacks. </a:t>
            </a:r>
            <a:endParaRPr sz="1400">
              <a:solidFill>
                <a:srgbClr val="0A0A0A"/>
              </a:solidFill>
              <a:highlight>
                <a:schemeClr val="accent1"/>
              </a:highlight>
              <a:latin typeface="Lato"/>
              <a:ea typeface="Lato"/>
              <a:cs typeface="Lato"/>
              <a:sym typeface="Lato"/>
            </a:endParaRPr>
          </a:p>
          <a:p>
            <a:pPr marL="457200" lvl="0" indent="-317500" algn="l" rtl="0">
              <a:spcBef>
                <a:spcPts val="1000"/>
              </a:spcBef>
              <a:spcAft>
                <a:spcPts val="1000"/>
              </a:spcAft>
              <a:buClr>
                <a:srgbClr val="0A0A0A"/>
              </a:buClr>
              <a:buSzPts val="1400"/>
              <a:buFont typeface="Times New Roman"/>
              <a:buAutoNum type="arabicParenR"/>
            </a:pPr>
            <a:r>
              <a:rPr lang="en" sz="1400" b="1">
                <a:solidFill>
                  <a:srgbClr val="0A0A0A"/>
                </a:solidFill>
                <a:highlight>
                  <a:schemeClr val="accent1"/>
                </a:highlight>
                <a:latin typeface="Lato"/>
                <a:ea typeface="Lato"/>
                <a:cs typeface="Lato"/>
                <a:sym typeface="Lato"/>
              </a:rPr>
              <a:t>Securely share medical information: </a:t>
            </a:r>
            <a:r>
              <a:rPr lang="en" sz="1400">
                <a:solidFill>
                  <a:srgbClr val="1C1D20"/>
                </a:solidFill>
                <a:highlight>
                  <a:schemeClr val="accent1"/>
                </a:highlight>
                <a:latin typeface="Lato"/>
                <a:ea typeface="Lato"/>
                <a:cs typeface="Lato"/>
                <a:sym typeface="Lato"/>
              </a:rPr>
              <a:t>Keeping medical records on a blockchain can allow doctors and medical professionals to obtain accurate and up-to-date information on their patients. That can ensure that patients seeing multiple doctors get the best care possible. It can also speed up the system for pulling medical records, allowing for more timely treatment in some cases. And, if insurance information is held in the database, doctors can easily verify whether a patient is insured and their treatment is covered.</a:t>
            </a:r>
            <a:endParaRPr sz="1400">
              <a:highlight>
                <a:schemeClr val="accent1"/>
              </a:highlight>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9"/>
          <p:cNvSpPr txBox="1">
            <a:spLocks noGrp="1"/>
          </p:cNvSpPr>
          <p:nvPr>
            <p:ph type="body" idx="1"/>
          </p:nvPr>
        </p:nvSpPr>
        <p:spPr>
          <a:xfrm>
            <a:off x="311700" y="5620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a:solidFill>
                  <a:srgbClr val="0A0A0A"/>
                </a:solidFill>
                <a:highlight>
                  <a:schemeClr val="accent1"/>
                </a:highlight>
                <a:latin typeface="Lato"/>
                <a:ea typeface="Lato"/>
                <a:cs typeface="Lato"/>
                <a:sym typeface="Lato"/>
              </a:rPr>
              <a:t>4) Non-Fungible Tokens:</a:t>
            </a:r>
            <a:r>
              <a:rPr lang="en" sz="1500">
                <a:solidFill>
                  <a:srgbClr val="0A0A0A"/>
                </a:solidFill>
                <a:highlight>
                  <a:schemeClr val="accent1"/>
                </a:highlight>
                <a:latin typeface="Lato"/>
                <a:ea typeface="Lato"/>
                <a:cs typeface="Lato"/>
                <a:sym typeface="Lato"/>
              </a:rPr>
              <a:t> </a:t>
            </a:r>
            <a:r>
              <a:rPr lang="en" sz="1500">
                <a:solidFill>
                  <a:srgbClr val="1C1D20"/>
                </a:solidFill>
                <a:highlight>
                  <a:schemeClr val="accent1"/>
                </a:highlight>
                <a:latin typeface="Lato"/>
                <a:ea typeface="Lato"/>
                <a:cs typeface="Lato"/>
                <a:sym typeface="Lato"/>
              </a:rPr>
              <a:t>Blockchain prevents data from existing in two places, putting an </a:t>
            </a:r>
            <a:r>
              <a:rPr lang="en" sz="1500" b="1" i="1">
                <a:solidFill>
                  <a:srgbClr val="1C1D20"/>
                </a:solidFill>
                <a:highlight>
                  <a:schemeClr val="accent1"/>
                </a:highlight>
                <a:latin typeface="Lato"/>
                <a:ea typeface="Lato"/>
                <a:cs typeface="Lato"/>
                <a:sym typeface="Lato"/>
              </a:rPr>
              <a:t>NFT</a:t>
            </a:r>
            <a:r>
              <a:rPr lang="en" sz="1500">
                <a:solidFill>
                  <a:srgbClr val="1C1D20"/>
                </a:solidFill>
                <a:highlight>
                  <a:schemeClr val="accent1"/>
                </a:highlight>
                <a:latin typeface="Lato"/>
                <a:ea typeface="Lato"/>
                <a:cs typeface="Lato"/>
                <a:sym typeface="Lato"/>
              </a:rPr>
              <a:t> on the blockchain guarantees that only a single copy of a piece of </a:t>
            </a:r>
            <a:r>
              <a:rPr lang="en" sz="1500" b="1" i="1">
                <a:solidFill>
                  <a:srgbClr val="1C1D20"/>
                </a:solidFill>
                <a:highlight>
                  <a:schemeClr val="accent1"/>
                </a:highlight>
                <a:latin typeface="Lato"/>
                <a:ea typeface="Lato"/>
                <a:cs typeface="Lato"/>
                <a:sym typeface="Lato"/>
              </a:rPr>
              <a:t>digital art</a:t>
            </a:r>
            <a:r>
              <a:rPr lang="en" sz="1500">
                <a:solidFill>
                  <a:srgbClr val="1C1D20"/>
                </a:solidFill>
                <a:highlight>
                  <a:schemeClr val="accent1"/>
                </a:highlight>
                <a:latin typeface="Lato"/>
                <a:ea typeface="Lato"/>
                <a:cs typeface="Lato"/>
                <a:sym typeface="Lato"/>
              </a:rPr>
              <a:t> exists. That can make it like investing in physical art but without the drawbacks of storage and maintenance.</a:t>
            </a:r>
            <a:endParaRPr sz="1500">
              <a:solidFill>
                <a:srgbClr val="1C1D20"/>
              </a:solidFill>
              <a:highlight>
                <a:schemeClr val="accent1"/>
              </a:highlight>
              <a:latin typeface="Lato"/>
              <a:ea typeface="Lato"/>
              <a:cs typeface="Lato"/>
              <a:sym typeface="Lato"/>
            </a:endParaRPr>
          </a:p>
          <a:p>
            <a:pPr marL="0" lvl="0" indent="0" algn="l" rtl="0">
              <a:spcBef>
                <a:spcPts val="1000"/>
              </a:spcBef>
              <a:spcAft>
                <a:spcPts val="0"/>
              </a:spcAft>
              <a:buNone/>
            </a:pPr>
            <a:r>
              <a:rPr lang="en" sz="1500" b="1">
                <a:solidFill>
                  <a:srgbClr val="0A0A0A"/>
                </a:solidFill>
                <a:highlight>
                  <a:schemeClr val="accent1"/>
                </a:highlight>
                <a:latin typeface="Lato"/>
                <a:ea typeface="Lato"/>
                <a:cs typeface="Lato"/>
                <a:sym typeface="Lato"/>
              </a:rPr>
              <a:t>5) Logistics and Supply Chain Tracking:</a:t>
            </a:r>
            <a:endParaRPr sz="1500">
              <a:solidFill>
                <a:srgbClr val="0A0A0A"/>
              </a:solidFill>
              <a:highlight>
                <a:schemeClr val="accent1"/>
              </a:highlight>
              <a:latin typeface="Lato"/>
              <a:ea typeface="Lato"/>
              <a:cs typeface="Lato"/>
              <a:sym typeface="Lato"/>
            </a:endParaRPr>
          </a:p>
          <a:p>
            <a:pPr marL="457200" lvl="0" indent="-323850" algn="l" rtl="0">
              <a:spcBef>
                <a:spcPts val="1000"/>
              </a:spcBef>
              <a:spcAft>
                <a:spcPts val="0"/>
              </a:spcAft>
              <a:buSzPts val="1500"/>
              <a:buFont typeface="Lato"/>
              <a:buChar char="-"/>
            </a:pPr>
            <a:r>
              <a:rPr lang="en" sz="1500" b="1">
                <a:solidFill>
                  <a:srgbClr val="0A0A0A"/>
                </a:solidFill>
                <a:highlight>
                  <a:schemeClr val="accent1"/>
                </a:highlight>
                <a:latin typeface="Lato"/>
                <a:ea typeface="Lato"/>
                <a:cs typeface="Lato"/>
                <a:sym typeface="Lato"/>
              </a:rPr>
              <a:t> </a:t>
            </a:r>
            <a:r>
              <a:rPr lang="en" sz="1500">
                <a:solidFill>
                  <a:srgbClr val="1C1D20"/>
                </a:solidFill>
                <a:highlight>
                  <a:schemeClr val="accent1"/>
                </a:highlight>
                <a:latin typeface="Lato"/>
                <a:ea typeface="Lato"/>
                <a:cs typeface="Lato"/>
                <a:sym typeface="Lato"/>
              </a:rPr>
              <a:t>Using blockchain technology to track items as they move through a logistics or supply chain network can provide several advantages. First of all, it provides greater ease of communication between partners since data is available on a secure </a:t>
            </a:r>
            <a:r>
              <a:rPr lang="en" sz="1500" b="1" i="1">
                <a:solidFill>
                  <a:srgbClr val="1C1D20"/>
                </a:solidFill>
                <a:highlight>
                  <a:schemeClr val="accent1"/>
                </a:highlight>
                <a:latin typeface="Lato"/>
                <a:ea typeface="Lato"/>
                <a:cs typeface="Lato"/>
                <a:sym typeface="Lato"/>
              </a:rPr>
              <a:t>public ledger</a:t>
            </a:r>
            <a:r>
              <a:rPr lang="en" sz="1500">
                <a:solidFill>
                  <a:srgbClr val="1C1D20"/>
                </a:solidFill>
                <a:highlight>
                  <a:schemeClr val="accent1"/>
                </a:highlight>
                <a:latin typeface="Lato"/>
                <a:ea typeface="Lato"/>
                <a:cs typeface="Lato"/>
                <a:sym typeface="Lato"/>
              </a:rPr>
              <a:t>. </a:t>
            </a:r>
            <a:endParaRPr sz="1500">
              <a:solidFill>
                <a:srgbClr val="1C1D20"/>
              </a:solidFill>
              <a:highlight>
                <a:schemeClr val="accent1"/>
              </a:highlight>
              <a:latin typeface="Lato"/>
              <a:ea typeface="Lato"/>
              <a:cs typeface="Lato"/>
              <a:sym typeface="Lato"/>
            </a:endParaRPr>
          </a:p>
          <a:p>
            <a:pPr marL="457200" lvl="0" indent="-323850" algn="l" rtl="0">
              <a:spcBef>
                <a:spcPts val="1000"/>
              </a:spcBef>
              <a:spcAft>
                <a:spcPts val="0"/>
              </a:spcAft>
              <a:buClr>
                <a:srgbClr val="1C1D20"/>
              </a:buClr>
              <a:buSzPts val="1500"/>
              <a:buFont typeface="Lato"/>
              <a:buChar char="-"/>
            </a:pPr>
            <a:r>
              <a:rPr lang="en" sz="1500">
                <a:solidFill>
                  <a:srgbClr val="1C1D20"/>
                </a:solidFill>
                <a:highlight>
                  <a:schemeClr val="accent1"/>
                </a:highlight>
                <a:latin typeface="Lato"/>
                <a:ea typeface="Lato"/>
                <a:cs typeface="Lato"/>
                <a:sym typeface="Lato"/>
              </a:rPr>
              <a:t>Secondly , it provides greater security and </a:t>
            </a:r>
            <a:r>
              <a:rPr lang="en" sz="1500" b="1" i="1">
                <a:solidFill>
                  <a:srgbClr val="1C1D20"/>
                </a:solidFill>
                <a:highlight>
                  <a:schemeClr val="accent1"/>
                </a:highlight>
                <a:latin typeface="Lato"/>
                <a:ea typeface="Lato"/>
                <a:cs typeface="Lato"/>
                <a:sym typeface="Lato"/>
              </a:rPr>
              <a:t>data integrity</a:t>
            </a:r>
            <a:r>
              <a:rPr lang="en" sz="1500">
                <a:solidFill>
                  <a:srgbClr val="1C1D20"/>
                </a:solidFill>
                <a:highlight>
                  <a:schemeClr val="accent1"/>
                </a:highlight>
                <a:latin typeface="Lato"/>
                <a:ea typeface="Lato"/>
                <a:cs typeface="Lato"/>
                <a:sym typeface="Lato"/>
              </a:rPr>
              <a:t> since the data on the blockchain can't be altered. That means logistics and supply chain partners can work together more easily with greater trust that the data they're provided is accurate and up to date.</a:t>
            </a:r>
            <a:endParaRPr sz="1500">
              <a:highlight>
                <a:schemeClr val="accent1"/>
              </a:highlight>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p:nvPr/>
        </p:nvSpPr>
        <p:spPr>
          <a:xfrm>
            <a:off x="507600" y="4404025"/>
            <a:ext cx="81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Source: https://www.cbinsights.com/research/blockchain-disrupting-banking/</a:t>
            </a:r>
            <a:r>
              <a:rPr lang="en"/>
              <a:t> </a:t>
            </a:r>
            <a:endParaRPr/>
          </a:p>
        </p:txBody>
      </p:sp>
      <p:pic>
        <p:nvPicPr>
          <p:cNvPr id="358" name="Google Shape;358;p60"/>
          <p:cNvPicPr preferRelativeResize="0"/>
          <p:nvPr/>
        </p:nvPicPr>
        <p:blipFill>
          <a:blip r:embed="rId3">
            <a:alphaModFix/>
          </a:blip>
          <a:stretch>
            <a:fillRect/>
          </a:stretch>
        </p:blipFill>
        <p:spPr>
          <a:xfrm>
            <a:off x="1318813" y="162450"/>
            <a:ext cx="6506378" cy="4119325"/>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1"/>
          <p:cNvSpPr txBox="1">
            <a:spLocks noGrp="1"/>
          </p:cNvSpPr>
          <p:nvPr>
            <p:ph type="title"/>
          </p:nvPr>
        </p:nvSpPr>
        <p:spPr>
          <a:xfrm>
            <a:off x="311700" y="32447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latin typeface="Arial"/>
                <a:ea typeface="Arial"/>
                <a:cs typeface="Arial"/>
                <a:sym typeface="Arial"/>
              </a:rPr>
              <a:t>Conclusion &amp; Future work</a:t>
            </a:r>
            <a:endParaRPr b="1" u="sng">
              <a:latin typeface="Arial"/>
              <a:ea typeface="Arial"/>
              <a:cs typeface="Arial"/>
              <a:sym typeface="Arial"/>
            </a:endParaRPr>
          </a:p>
        </p:txBody>
      </p:sp>
      <p:sp>
        <p:nvSpPr>
          <p:cNvPr id="364" name="Google Shape;364;p61"/>
          <p:cNvSpPr txBox="1">
            <a:spLocks noGrp="1"/>
          </p:cNvSpPr>
          <p:nvPr>
            <p:ph type="body" idx="1"/>
          </p:nvPr>
        </p:nvSpPr>
        <p:spPr>
          <a:xfrm>
            <a:off x="311700" y="961375"/>
            <a:ext cx="8520600" cy="32385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Font typeface="Nunito SemiBold"/>
              <a:buChar char="●"/>
            </a:pPr>
            <a:r>
              <a:rPr lang="en" sz="1400">
                <a:latin typeface="Nunito SemiBold"/>
                <a:ea typeface="Nunito SemiBold"/>
                <a:cs typeface="Nunito SemiBold"/>
                <a:sym typeface="Nunito SemiBold"/>
              </a:rPr>
              <a:t>Thus, our project has gone from a simple implementation of blockchain to implementing an immutable network of voting information. Thus, we have implemented a simple blockchain-based voting system in Python.</a:t>
            </a:r>
            <a:endParaRPr sz="1400">
              <a:latin typeface="Nunito SemiBold"/>
              <a:ea typeface="Nunito SemiBold"/>
              <a:cs typeface="Nunito SemiBold"/>
              <a:sym typeface="Nunito SemiBold"/>
            </a:endParaRPr>
          </a:p>
          <a:p>
            <a:pPr marL="457200" lvl="0" indent="-317500" algn="l" rtl="0">
              <a:spcBef>
                <a:spcPts val="1000"/>
              </a:spcBef>
              <a:spcAft>
                <a:spcPts val="0"/>
              </a:spcAft>
              <a:buSzPts val="1400"/>
              <a:buFont typeface="Nunito"/>
              <a:buChar char="●"/>
            </a:pPr>
            <a:r>
              <a:rPr lang="en" sz="1400">
                <a:latin typeface="Nunito SemiBold"/>
                <a:ea typeface="Nunito SemiBold"/>
                <a:cs typeface="Nunito SemiBold"/>
                <a:sym typeface="Nunito SemiBold"/>
              </a:rPr>
              <a:t>Further, an authentication system involving username and password of users can be implemented in the future. In other words, an end-to-end system for implementing blockchains can be created. </a:t>
            </a:r>
            <a:r>
              <a:rPr lang="en" sz="1400" i="1">
                <a:latin typeface="Nunito SemiBold"/>
                <a:ea typeface="Nunito SemiBold"/>
                <a:cs typeface="Nunito SemiBold"/>
                <a:sym typeface="Nunito SemiBold"/>
              </a:rPr>
              <a:t>Private keys</a:t>
            </a:r>
            <a:r>
              <a:rPr lang="en" sz="1400">
                <a:latin typeface="Nunito SemiBold"/>
                <a:ea typeface="Nunito SemiBold"/>
                <a:cs typeface="Nunito SemiBold"/>
                <a:sym typeface="Nunito SemiBold"/>
              </a:rPr>
              <a:t> can be provided to users in order to create a locker-like access to information.</a:t>
            </a:r>
            <a:endParaRPr sz="1400">
              <a:latin typeface="Nunito SemiBold"/>
              <a:ea typeface="Nunito SemiBold"/>
              <a:cs typeface="Nunito SemiBold"/>
              <a:sym typeface="Nunito SemiBold"/>
            </a:endParaRPr>
          </a:p>
          <a:p>
            <a:pPr marL="457200" lvl="0" indent="-317500" algn="l" rtl="0">
              <a:spcBef>
                <a:spcPts val="1000"/>
              </a:spcBef>
              <a:spcAft>
                <a:spcPts val="0"/>
              </a:spcAft>
              <a:buSzPts val="1400"/>
              <a:buFont typeface="Nunito"/>
              <a:buChar char="●"/>
            </a:pPr>
            <a:r>
              <a:rPr lang="en" sz="1400">
                <a:highlight>
                  <a:schemeClr val="accent1"/>
                </a:highlight>
                <a:latin typeface="Nunito SemiBold"/>
                <a:ea typeface="Nunito SemiBold"/>
                <a:cs typeface="Nunito SemiBold"/>
                <a:sym typeface="Nunito SemiBold"/>
              </a:rPr>
              <a:t>Blockchain technology provides verification efficiencies, including operational, regulatory, enhanced visibility, and traceability. This technology is also a powerful database that could easily be combined with </a:t>
            </a:r>
            <a:r>
              <a:rPr lang="en" sz="1400" i="1">
                <a:highlight>
                  <a:schemeClr val="accent1"/>
                </a:highlight>
                <a:latin typeface="Nunito SemiBold"/>
                <a:ea typeface="Nunito SemiBold"/>
                <a:cs typeface="Nunito SemiBold"/>
                <a:sym typeface="Nunito SemiBold"/>
              </a:rPr>
              <a:t>big data.</a:t>
            </a:r>
            <a:r>
              <a:rPr lang="en" sz="1400">
                <a:highlight>
                  <a:schemeClr val="accent1"/>
                </a:highlight>
                <a:latin typeface="Nunito SemiBold"/>
                <a:ea typeface="Nunito SemiBold"/>
                <a:cs typeface="Nunito SemiBold"/>
                <a:sym typeface="Nunito SemiBold"/>
              </a:rPr>
              <a:t> Blockchain solutions can help cut costs and make many services more competitive.</a:t>
            </a:r>
            <a:endParaRPr sz="1400">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2926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latin typeface="Times New Roman"/>
                <a:ea typeface="Times New Roman"/>
                <a:cs typeface="Times New Roman"/>
                <a:sym typeface="Times New Roman"/>
              </a:rPr>
              <a:t>Blockchains</a:t>
            </a:r>
            <a:r>
              <a:rPr lang="en" b="1">
                <a:latin typeface="Times New Roman"/>
                <a:ea typeface="Times New Roman"/>
                <a:cs typeface="Times New Roman"/>
                <a:sym typeface="Times New Roman"/>
              </a:rPr>
              <a:t> </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82" name="Google Shape;82;p17"/>
          <p:cNvSpPr txBox="1">
            <a:spLocks noGrp="1"/>
          </p:cNvSpPr>
          <p:nvPr>
            <p:ph type="body" idx="1"/>
          </p:nvPr>
        </p:nvSpPr>
        <p:spPr>
          <a:xfrm>
            <a:off x="311700" y="943000"/>
            <a:ext cx="8520600" cy="1118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A blockchain refers to a group of blocks that contain information</a:t>
            </a:r>
            <a:endParaRPr>
              <a:latin typeface="Times New Roman"/>
              <a:ea typeface="Times New Roman"/>
              <a:cs typeface="Times New Roman"/>
              <a:sym typeface="Times New Roman"/>
            </a:endParaRPr>
          </a:p>
          <a:p>
            <a:pPr marL="457200" lvl="0" indent="-342900" algn="l" rtl="0">
              <a:spcBef>
                <a:spcPts val="1000"/>
              </a:spcBef>
              <a:spcAft>
                <a:spcPts val="0"/>
              </a:spcAft>
              <a:buSzPts val="1800"/>
              <a:buChar char="-"/>
            </a:pPr>
            <a:r>
              <a:rPr lang="en" b="1">
                <a:latin typeface="Times New Roman"/>
                <a:ea typeface="Times New Roman"/>
                <a:cs typeface="Times New Roman"/>
                <a:sym typeface="Times New Roman"/>
              </a:rPr>
              <a:t>Original use case:</a:t>
            </a:r>
            <a:r>
              <a:rPr lang="en">
                <a:latin typeface="Times New Roman"/>
                <a:ea typeface="Times New Roman"/>
                <a:cs typeface="Times New Roman"/>
                <a:sym typeface="Times New Roman"/>
              </a:rPr>
              <a:t> It was used to store the timestamps of important digital documents so that predating or postdating them can be prevented</a:t>
            </a:r>
            <a:endParaRPr>
              <a:latin typeface="Times New Roman"/>
              <a:ea typeface="Times New Roman"/>
              <a:cs typeface="Times New Roman"/>
              <a:sym typeface="Times New Roman"/>
            </a:endParaRPr>
          </a:p>
          <a:p>
            <a:pPr marL="0" lvl="0" indent="0" algn="l" rtl="0">
              <a:spcBef>
                <a:spcPts val="1200"/>
              </a:spcBef>
              <a:spcAft>
                <a:spcPts val="1200"/>
              </a:spcAft>
              <a:buNone/>
            </a:pPr>
            <a:endParaRPr>
              <a:latin typeface="Times New Roman"/>
              <a:ea typeface="Times New Roman"/>
              <a:cs typeface="Times New Roman"/>
              <a:sym typeface="Times New Roman"/>
            </a:endParaRPr>
          </a:p>
        </p:txBody>
      </p:sp>
      <p:pic>
        <p:nvPicPr>
          <p:cNvPr id="83" name="Google Shape;83;p17"/>
          <p:cNvPicPr preferRelativeResize="0"/>
          <p:nvPr/>
        </p:nvPicPr>
        <p:blipFill>
          <a:blip r:embed="rId3">
            <a:alphaModFix/>
          </a:blip>
          <a:stretch>
            <a:fillRect/>
          </a:stretch>
        </p:blipFill>
        <p:spPr>
          <a:xfrm>
            <a:off x="1586075" y="2403075"/>
            <a:ext cx="5515173" cy="2012274"/>
          </a:xfrm>
          <a:prstGeom prst="rect">
            <a:avLst/>
          </a:prstGeom>
          <a:noFill/>
          <a:ln w="19050" cap="flat" cmpd="sng">
            <a:solidFill>
              <a:schemeClr val="dk2"/>
            </a:solidFill>
            <a:prstDash val="solid"/>
            <a:round/>
            <a:headEnd type="none" w="sm" len="sm"/>
            <a:tailEnd type="none" w="sm" len="sm"/>
          </a:ln>
        </p:spPr>
      </p:pic>
      <p:sp>
        <p:nvSpPr>
          <p:cNvPr id="84" name="Google Shape;84;p17"/>
          <p:cNvSpPr txBox="1"/>
          <p:nvPr/>
        </p:nvSpPr>
        <p:spPr>
          <a:xfrm>
            <a:off x="1522675" y="4472075"/>
            <a:ext cx="587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Source:</a:t>
            </a:r>
            <a:r>
              <a:rPr lang="en"/>
              <a:t> https://w3bt.io/what-is-the-blockchain-and-how-does-it-work/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i="1" u="sng">
                <a:solidFill>
                  <a:schemeClr val="lt1"/>
                </a:solidFill>
                <a:latin typeface="Impact"/>
                <a:ea typeface="Impact"/>
                <a:cs typeface="Impact"/>
                <a:sym typeface="Impact"/>
              </a:rPr>
              <a:t>THANK YOU!</a:t>
            </a:r>
            <a:endParaRPr i="1" u="sng">
              <a:solidFill>
                <a:schemeClr val="lt1"/>
              </a:solidFill>
              <a:latin typeface="Impact"/>
              <a:ea typeface="Impact"/>
              <a:cs typeface="Impact"/>
              <a:sym typeface="Impac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body" idx="1"/>
          </p:nvPr>
        </p:nvSpPr>
        <p:spPr>
          <a:xfrm>
            <a:off x="311700" y="463325"/>
            <a:ext cx="8520600" cy="4029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Every block in a blockchain has 3 fields: </a:t>
            </a:r>
            <a:r>
              <a:rPr lang="en" sz="1700" i="1">
                <a:latin typeface="Times New Roman"/>
                <a:ea typeface="Times New Roman"/>
                <a:cs typeface="Times New Roman"/>
                <a:sym typeface="Times New Roman"/>
              </a:rPr>
              <a:t>data</a:t>
            </a:r>
            <a:r>
              <a:rPr lang="en" sz="1700">
                <a:latin typeface="Times New Roman"/>
                <a:ea typeface="Times New Roman"/>
                <a:cs typeface="Times New Roman"/>
                <a:sym typeface="Times New Roman"/>
              </a:rPr>
              <a:t>, </a:t>
            </a:r>
            <a:r>
              <a:rPr lang="en" sz="1700" i="1">
                <a:latin typeface="Times New Roman"/>
                <a:ea typeface="Times New Roman"/>
                <a:cs typeface="Times New Roman"/>
                <a:sym typeface="Times New Roman"/>
              </a:rPr>
              <a:t>hash</a:t>
            </a:r>
            <a:r>
              <a:rPr lang="en" sz="1700">
                <a:latin typeface="Times New Roman"/>
                <a:ea typeface="Times New Roman"/>
                <a:cs typeface="Times New Roman"/>
                <a:sym typeface="Times New Roman"/>
              </a:rPr>
              <a:t> of the data, </a:t>
            </a:r>
            <a:r>
              <a:rPr lang="en" sz="1700" i="1">
                <a:latin typeface="Times New Roman"/>
                <a:ea typeface="Times New Roman"/>
                <a:cs typeface="Times New Roman"/>
                <a:sym typeface="Times New Roman"/>
              </a:rPr>
              <a:t>hash of the predecessor </a:t>
            </a:r>
            <a:r>
              <a:rPr lang="en" sz="1700">
                <a:latin typeface="Times New Roman"/>
                <a:ea typeface="Times New Roman"/>
                <a:cs typeface="Times New Roman"/>
                <a:sym typeface="Times New Roman"/>
              </a:rPr>
              <a:t>block</a:t>
            </a:r>
            <a:endParaRPr sz="1700">
              <a:latin typeface="Times New Roman"/>
              <a:ea typeface="Times New Roman"/>
              <a:cs typeface="Times New Roman"/>
              <a:sym typeface="Times New Roman"/>
            </a:endParaRPr>
          </a:p>
          <a:p>
            <a:pPr marL="457200" lvl="0" indent="-336550" algn="l" rtl="0">
              <a:spcBef>
                <a:spcPts val="1000"/>
              </a:spcBef>
              <a:spcAft>
                <a:spcPts val="0"/>
              </a:spcAft>
              <a:buSzPts val="1700"/>
              <a:buChar char="-"/>
            </a:pPr>
            <a:r>
              <a:rPr lang="en" sz="1700" b="1">
                <a:latin typeface="Times New Roman"/>
                <a:ea typeface="Times New Roman"/>
                <a:cs typeface="Times New Roman"/>
                <a:sym typeface="Times New Roman"/>
              </a:rPr>
              <a:t>Immutability:</a:t>
            </a:r>
            <a:r>
              <a:rPr lang="en" sz="1700">
                <a:latin typeface="Times New Roman"/>
                <a:ea typeface="Times New Roman"/>
                <a:cs typeface="Times New Roman"/>
                <a:sym typeface="Times New Roman"/>
              </a:rPr>
              <a:t> Blockchain can also be considered as sort of a </a:t>
            </a:r>
            <a:r>
              <a:rPr lang="en" sz="1700" i="1">
                <a:latin typeface="Times New Roman"/>
                <a:ea typeface="Times New Roman"/>
                <a:cs typeface="Times New Roman"/>
                <a:sym typeface="Times New Roman"/>
              </a:rPr>
              <a:t>ledger</a:t>
            </a:r>
            <a:r>
              <a:rPr lang="en" sz="1700">
                <a:latin typeface="Times New Roman"/>
                <a:ea typeface="Times New Roman"/>
                <a:cs typeface="Times New Roman"/>
                <a:sym typeface="Times New Roman"/>
              </a:rPr>
              <a:t> in which anybody can make a one-time entry. Changing the entry in the ledger would mean gaining the permission of all those who use the ledger.</a:t>
            </a:r>
            <a:endParaRPr sz="1700">
              <a:latin typeface="Times New Roman"/>
              <a:ea typeface="Times New Roman"/>
              <a:cs typeface="Times New Roman"/>
              <a:sym typeface="Times New Roman"/>
            </a:endParaRPr>
          </a:p>
          <a:p>
            <a:pPr marL="457200" lvl="0" indent="-336550" algn="l" rtl="0">
              <a:spcBef>
                <a:spcPts val="1000"/>
              </a:spcBef>
              <a:spcAft>
                <a:spcPts val="0"/>
              </a:spcAft>
              <a:buSzPts val="1700"/>
              <a:buChar char="-"/>
            </a:pPr>
            <a:r>
              <a:rPr lang="en" sz="1700" b="1">
                <a:latin typeface="Times New Roman"/>
                <a:ea typeface="Times New Roman"/>
                <a:cs typeface="Times New Roman"/>
                <a:sym typeface="Times New Roman"/>
              </a:rPr>
              <a:t>Distributed nature:</a:t>
            </a:r>
            <a:r>
              <a:rPr lang="en" sz="1700">
                <a:latin typeface="Times New Roman"/>
                <a:ea typeface="Times New Roman"/>
                <a:cs typeface="Times New Roman"/>
                <a:sym typeface="Times New Roman"/>
              </a:rPr>
              <a:t> there is no central entity managing the whole chain. In other words, all nodes/blocks are connected in a </a:t>
            </a:r>
            <a:r>
              <a:rPr lang="en" sz="1700" i="1">
                <a:latin typeface="Times New Roman"/>
                <a:ea typeface="Times New Roman"/>
                <a:cs typeface="Times New Roman"/>
                <a:sym typeface="Times New Roman"/>
              </a:rPr>
              <a:t>peer-to-peer network</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a:p>
            <a:pPr marL="457200" lvl="0" indent="-336550" algn="l" rtl="0">
              <a:spcBef>
                <a:spcPts val="1000"/>
              </a:spcBef>
              <a:spcAft>
                <a:spcPts val="0"/>
              </a:spcAft>
              <a:buSzPts val="1700"/>
              <a:buChar char="-"/>
            </a:pPr>
            <a:r>
              <a:rPr lang="en" sz="1700" b="1">
                <a:latin typeface="Times New Roman"/>
                <a:ea typeface="Times New Roman"/>
                <a:cs typeface="Times New Roman"/>
                <a:sym typeface="Times New Roman"/>
              </a:rPr>
              <a:t>Consensus:</a:t>
            </a:r>
            <a:r>
              <a:rPr lang="en" sz="1700">
                <a:latin typeface="Times New Roman"/>
                <a:ea typeface="Times New Roman"/>
                <a:cs typeface="Times New Roman"/>
                <a:sym typeface="Times New Roman"/>
              </a:rPr>
              <a:t> Every node will have its own copy of the entire blockchain. In order to add a block to the chain, every node in the chain has to give its </a:t>
            </a:r>
            <a:r>
              <a:rPr lang="en" sz="1700" i="1">
                <a:latin typeface="Times New Roman"/>
                <a:ea typeface="Times New Roman"/>
                <a:cs typeface="Times New Roman"/>
                <a:sym typeface="Times New Roman"/>
              </a:rPr>
              <a:t>consensus</a:t>
            </a:r>
            <a:r>
              <a:rPr lang="en" sz="1700">
                <a:latin typeface="Times New Roman"/>
                <a:ea typeface="Times New Roman"/>
                <a:cs typeface="Times New Roman"/>
                <a:sym typeface="Times New Roman"/>
              </a:rPr>
              <a:t> for the block to be added to its own copy of the chain. </a:t>
            </a:r>
            <a:endParaRPr sz="1700">
              <a:latin typeface="Times New Roman"/>
              <a:ea typeface="Times New Roman"/>
              <a:cs typeface="Times New Roman"/>
              <a:sym typeface="Times New Roman"/>
            </a:endParaRPr>
          </a:p>
          <a:p>
            <a:pPr marL="457200" lvl="0" indent="-336550" algn="l" rtl="0">
              <a:spcBef>
                <a:spcPts val="1000"/>
              </a:spcBef>
              <a:spcAft>
                <a:spcPts val="0"/>
              </a:spcAft>
              <a:buSzPts val="1700"/>
              <a:buChar char="-"/>
            </a:pPr>
            <a:r>
              <a:rPr lang="en" sz="1700" b="1">
                <a:latin typeface="Times New Roman"/>
                <a:ea typeface="Times New Roman"/>
                <a:cs typeface="Times New Roman"/>
                <a:sym typeface="Times New Roman"/>
              </a:rPr>
              <a:t>Mining:</a:t>
            </a:r>
            <a:r>
              <a:rPr lang="en" sz="1700">
                <a:latin typeface="Times New Roman"/>
                <a:ea typeface="Times New Roman"/>
                <a:cs typeface="Times New Roman"/>
                <a:sym typeface="Times New Roman"/>
              </a:rPr>
              <a:t> It adds security to the blockchain by making it difficult to add new blocks to an existing chain</a:t>
            </a:r>
            <a:endParaRPr sz="1700">
              <a:latin typeface="Times New Roman"/>
              <a:ea typeface="Times New Roman"/>
              <a:cs typeface="Times New Roman"/>
              <a:sym typeface="Times New Roman"/>
            </a:endParaRPr>
          </a:p>
          <a:p>
            <a:pPr marL="457200" lvl="0" indent="0" algn="l" rtl="0">
              <a:spcBef>
                <a:spcPts val="10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1378775" y="218050"/>
            <a:ext cx="5514525" cy="4002250"/>
          </a:xfrm>
          <a:prstGeom prst="rect">
            <a:avLst/>
          </a:prstGeom>
          <a:noFill/>
          <a:ln w="19050" cap="flat" cmpd="sng">
            <a:solidFill>
              <a:schemeClr val="dk2"/>
            </a:solidFill>
            <a:prstDash val="solid"/>
            <a:round/>
            <a:headEnd type="none" w="sm" len="sm"/>
            <a:tailEnd type="none" w="sm" len="sm"/>
          </a:ln>
        </p:spPr>
      </p:pic>
      <p:sp>
        <p:nvSpPr>
          <p:cNvPr id="95" name="Google Shape;95;p19"/>
          <p:cNvSpPr txBox="1"/>
          <p:nvPr/>
        </p:nvSpPr>
        <p:spPr>
          <a:xfrm>
            <a:off x="1269300" y="4195525"/>
            <a:ext cx="587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Source:</a:t>
            </a:r>
            <a:r>
              <a:rPr lang="en"/>
              <a:t> Blockchain Implementation Quality Challenges: A Literature Review, Bojana Koteska, Elena Karafiloski, Anastas Mishev 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body" idx="1"/>
          </p:nvPr>
        </p:nvSpPr>
        <p:spPr>
          <a:xfrm>
            <a:off x="311700" y="275775"/>
            <a:ext cx="8520600" cy="11511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Depending on where they are used, the blocks can house different types of data: bank transaction history, customer credentials, medical records, tax records, and other important documents. </a:t>
            </a:r>
            <a:endParaRPr sz="1700">
              <a:latin typeface="Times New Roman"/>
              <a:ea typeface="Times New Roman"/>
              <a:cs typeface="Times New Roman"/>
              <a:sym typeface="Times New Roman"/>
            </a:endParaRPr>
          </a:p>
        </p:txBody>
      </p:sp>
      <p:pic>
        <p:nvPicPr>
          <p:cNvPr id="101" name="Google Shape;101;p20"/>
          <p:cNvPicPr preferRelativeResize="0"/>
          <p:nvPr/>
        </p:nvPicPr>
        <p:blipFill>
          <a:blip r:embed="rId3">
            <a:alphaModFix/>
          </a:blip>
          <a:stretch>
            <a:fillRect/>
          </a:stretch>
        </p:blipFill>
        <p:spPr>
          <a:xfrm>
            <a:off x="1517350" y="1366025"/>
            <a:ext cx="4919151" cy="3083825"/>
          </a:xfrm>
          <a:prstGeom prst="rect">
            <a:avLst/>
          </a:prstGeom>
          <a:noFill/>
          <a:ln w="19050" cap="flat" cmpd="sng">
            <a:solidFill>
              <a:schemeClr val="dk2"/>
            </a:solidFill>
            <a:prstDash val="solid"/>
            <a:round/>
            <a:headEnd type="none" w="sm" len="sm"/>
            <a:tailEnd type="none" w="sm" len="sm"/>
          </a:ln>
        </p:spPr>
      </p:pic>
      <p:sp>
        <p:nvSpPr>
          <p:cNvPr id="102" name="Google Shape;102;p20"/>
          <p:cNvSpPr txBox="1"/>
          <p:nvPr/>
        </p:nvSpPr>
        <p:spPr>
          <a:xfrm>
            <a:off x="1081975" y="4442100"/>
            <a:ext cx="66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Source: </a:t>
            </a:r>
            <a:r>
              <a:rPr lang="en"/>
              <a:t>https://u.osu.edu/introtoblockchain/what-this-means-for-the-future/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428425" y="937425"/>
            <a:ext cx="6858000" cy="3308000"/>
          </a:xfrm>
          <a:prstGeom prst="rect">
            <a:avLst/>
          </a:prstGeom>
          <a:noFill/>
          <a:ln w="19050" cap="flat" cmpd="sng">
            <a:solidFill>
              <a:schemeClr val="dk2"/>
            </a:solidFill>
            <a:prstDash val="solid"/>
            <a:round/>
            <a:headEnd type="none" w="sm" len="sm"/>
            <a:tailEnd type="none" w="sm" len="sm"/>
          </a:ln>
        </p:spPr>
      </p:pic>
      <p:sp>
        <p:nvSpPr>
          <p:cNvPr id="108" name="Google Shape;108;p21"/>
          <p:cNvSpPr txBox="1"/>
          <p:nvPr/>
        </p:nvSpPr>
        <p:spPr>
          <a:xfrm>
            <a:off x="359675" y="4312200"/>
            <a:ext cx="8308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Source:</a:t>
            </a:r>
            <a:r>
              <a:rPr lang="en" sz="1300">
                <a:latin typeface="Lato"/>
                <a:ea typeface="Lato"/>
                <a:cs typeface="Lato"/>
                <a:sym typeface="Lato"/>
              </a:rPr>
              <a:t>https://www.researchgate.net/figure/Proposed-System-Architecture-of-Blockchain-based-Electronic-Health-Record-Management_fig2_334343944</a:t>
            </a:r>
            <a:endParaRPr sz="1300">
              <a:latin typeface="Lato"/>
              <a:ea typeface="Lato"/>
              <a:cs typeface="Lato"/>
              <a:sym typeface="Lato"/>
            </a:endParaRPr>
          </a:p>
        </p:txBody>
      </p:sp>
      <p:sp>
        <p:nvSpPr>
          <p:cNvPr id="109" name="Google Shape;109;p21"/>
          <p:cNvSpPr txBox="1"/>
          <p:nvPr/>
        </p:nvSpPr>
        <p:spPr>
          <a:xfrm>
            <a:off x="222150" y="228600"/>
            <a:ext cx="8699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Here, we can observe four key components in the architecture: user application, blockchain handshaker, cloud, and public blockchain network.  </a:t>
            </a:r>
            <a:endParaRPr sz="1300">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2072</Words>
  <Application>Microsoft Office PowerPoint</Application>
  <PresentationFormat>On-screen Show (16:9)</PresentationFormat>
  <Paragraphs>129</Paragraphs>
  <Slides>50</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Old Standard TT</vt:lpstr>
      <vt:lpstr>Roboto</vt:lpstr>
      <vt:lpstr>Hind Siliguri</vt:lpstr>
      <vt:lpstr>Times New Roman</vt:lpstr>
      <vt:lpstr>Impact</vt:lpstr>
      <vt:lpstr>Lato</vt:lpstr>
      <vt:lpstr>Arial</vt:lpstr>
      <vt:lpstr>Nunito SemiBold</vt:lpstr>
      <vt:lpstr>Nunito</vt:lpstr>
      <vt:lpstr>Paperback</vt:lpstr>
      <vt:lpstr>19AIE431: APPLIED CRYPTOGRAPHY  TEAM-14  IMPLEMENTING BLOCKCHAIN IN PYTHON</vt:lpstr>
      <vt:lpstr>PowerPoint Presentation</vt:lpstr>
      <vt:lpstr>TABLE OF CONTENTS</vt:lpstr>
      <vt:lpstr>An Introduction to Blockchain</vt:lpstr>
      <vt:lpstr>Blockchains  </vt:lpstr>
      <vt:lpstr>PowerPoint Presentation</vt:lpstr>
      <vt:lpstr>PowerPoint Presentation</vt:lpstr>
      <vt:lpstr>PowerPoint Presentation</vt:lpstr>
      <vt:lpstr>PowerPoint Presentation</vt:lpstr>
      <vt:lpstr>Source:https://www.thomsonreuters.com/en-us/posts/tax-and-accounting/blockchain-impact-tax-and-accounting-industry/</vt:lpstr>
      <vt:lpstr>Hashing</vt:lpstr>
      <vt:lpstr>PowerPoint Presentation</vt:lpstr>
      <vt:lpstr>PowerPoint Presentation</vt:lpstr>
      <vt:lpstr>PowerPoint Presentation</vt:lpstr>
      <vt:lpstr>PowerPoint Presentation</vt:lpstr>
      <vt:lpstr>SHA-256</vt:lpstr>
      <vt:lpstr>PowerPoint Presentation</vt:lpstr>
      <vt:lpstr>PowerPoint Presentation</vt:lpstr>
      <vt:lpstr>                                       Steps in SHA-256 Algorithm </vt:lpstr>
      <vt:lpstr> Steps in SHA-256 Algorithm</vt:lpstr>
      <vt:lpstr>Steps in SHA-256 Algorithm</vt:lpstr>
      <vt:lpstr>Steps in SHA-256 Algorithm</vt:lpstr>
      <vt:lpstr>Steps in SHA-256 Algorithm </vt:lpstr>
      <vt:lpstr>PowerPoint Presentation</vt:lpstr>
      <vt:lpstr>PowerPoint Presentation</vt:lpstr>
      <vt:lpstr>PowerPoint Presentation</vt:lpstr>
      <vt:lpstr>class ‘Block’</vt:lpstr>
      <vt:lpstr>class ‘Chain’</vt:lpstr>
      <vt:lpstr>PowerPoint Presentation</vt:lpstr>
      <vt:lpstr>Main codescript</vt:lpstr>
      <vt:lpstr>Functioning of the chain</vt:lpstr>
      <vt:lpstr>PowerPoint Presentation</vt:lpstr>
      <vt:lpstr>A simple Blockchain-based voting system</vt:lpstr>
      <vt:lpstr>class ‘Block’</vt:lpstr>
      <vt:lpstr>PowerPoint Presentation</vt:lpstr>
      <vt:lpstr>class ‘Blockchain’</vt:lpstr>
      <vt:lpstr>Main codescript</vt:lpstr>
      <vt:lpstr>PowerPoint Presentation</vt:lpstr>
      <vt:lpstr>Functioning of the Voting system</vt:lpstr>
      <vt:lpstr>PowerPoint Presentation</vt:lpstr>
      <vt:lpstr>PowerPoint Presentation</vt:lpstr>
      <vt:lpstr>Advantages of using Blockchains </vt:lpstr>
      <vt:lpstr>PowerPoint Presentation</vt:lpstr>
      <vt:lpstr>Drawbacks of using Blockchains</vt:lpstr>
      <vt:lpstr>PowerPoint Presentation</vt:lpstr>
      <vt:lpstr>Applications of Blockchains</vt:lpstr>
      <vt:lpstr>PowerPoint Presentation</vt:lpstr>
      <vt:lpstr>PowerPoint Presentation</vt:lpstr>
      <vt:lpstr>Conclusion &amp;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19AIE431: APPLIED CRYPTOGRAPHY  TEAM-14  IMPLEMENTING BLOCKCHAIN IN PYTHON</dc:title>
  <cp:lastModifiedBy>Ajaisimmon S</cp:lastModifiedBy>
  <cp:revision>2</cp:revision>
  <dcterms:modified xsi:type="dcterms:W3CDTF">2021-12-14T16:50:19Z</dcterms:modified>
</cp:coreProperties>
</file>